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3" r:id="rId5"/>
    <p:sldMasterId id="2147483681" r:id="rId6"/>
    <p:sldMasterId id="2147483700" r:id="rId7"/>
  </p:sldMasterIdLst>
  <p:notesMasterIdLst>
    <p:notesMasterId r:id="rId64"/>
  </p:notesMasterIdLst>
  <p:handoutMasterIdLst>
    <p:handoutMasterId r:id="rId65"/>
  </p:handoutMasterIdLst>
  <p:sldIdLst>
    <p:sldId id="480" r:id="rId8"/>
    <p:sldId id="423" r:id="rId9"/>
    <p:sldId id="363" r:id="rId10"/>
    <p:sldId id="372" r:id="rId11"/>
    <p:sldId id="425" r:id="rId12"/>
    <p:sldId id="368" r:id="rId13"/>
    <p:sldId id="392" r:id="rId14"/>
    <p:sldId id="436" r:id="rId15"/>
    <p:sldId id="432" r:id="rId16"/>
    <p:sldId id="395" r:id="rId17"/>
    <p:sldId id="426" r:id="rId18"/>
    <p:sldId id="371" r:id="rId19"/>
    <p:sldId id="452" r:id="rId20"/>
    <p:sldId id="428" r:id="rId21"/>
    <p:sldId id="390" r:id="rId22"/>
    <p:sldId id="397" r:id="rId23"/>
    <p:sldId id="456" r:id="rId24"/>
    <p:sldId id="443" r:id="rId25"/>
    <p:sldId id="442" r:id="rId26"/>
    <p:sldId id="439" r:id="rId27"/>
    <p:sldId id="411" r:id="rId28"/>
    <p:sldId id="455" r:id="rId29"/>
    <p:sldId id="431" r:id="rId30"/>
    <p:sldId id="460" r:id="rId31"/>
    <p:sldId id="458" r:id="rId32"/>
    <p:sldId id="435" r:id="rId33"/>
    <p:sldId id="457" r:id="rId34"/>
    <p:sldId id="453" r:id="rId35"/>
    <p:sldId id="370" r:id="rId36"/>
    <p:sldId id="459" r:id="rId37"/>
    <p:sldId id="429" r:id="rId38"/>
    <p:sldId id="461" r:id="rId39"/>
    <p:sldId id="400" r:id="rId40"/>
    <p:sldId id="477" r:id="rId41"/>
    <p:sldId id="437" r:id="rId42"/>
    <p:sldId id="464" r:id="rId43"/>
    <p:sldId id="415" r:id="rId44"/>
    <p:sldId id="462" r:id="rId45"/>
    <p:sldId id="479" r:id="rId46"/>
    <p:sldId id="478" r:id="rId47"/>
    <p:sldId id="465" r:id="rId48"/>
    <p:sldId id="380" r:id="rId49"/>
    <p:sldId id="469" r:id="rId50"/>
    <p:sldId id="413" r:id="rId51"/>
    <p:sldId id="412" r:id="rId52"/>
    <p:sldId id="471" r:id="rId53"/>
    <p:sldId id="472" r:id="rId54"/>
    <p:sldId id="473" r:id="rId55"/>
    <p:sldId id="470" r:id="rId56"/>
    <p:sldId id="474" r:id="rId57"/>
    <p:sldId id="445" r:id="rId58"/>
    <p:sldId id="446" r:id="rId59"/>
    <p:sldId id="448" r:id="rId60"/>
    <p:sldId id="475" r:id="rId61"/>
    <p:sldId id="476" r:id="rId62"/>
    <p:sldId id="321" r:id="rId63"/>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2">
          <p15:clr>
            <a:srgbClr val="A4A3A4"/>
          </p15:clr>
        </p15:guide>
        <p15:guide id="2" orient="horz" pos="5427">
          <p15:clr>
            <a:srgbClr val="A4A3A4"/>
          </p15:clr>
        </p15:guide>
        <p15:guide id="3" orient="horz" pos="5379">
          <p15:clr>
            <a:srgbClr val="A4A3A4"/>
          </p15:clr>
        </p15:guide>
        <p15:guide id="4" orient="horz" pos="5183">
          <p15:clr>
            <a:srgbClr val="A4A3A4"/>
          </p15:clr>
        </p15:guide>
        <p15:guide id="5" pos="5426">
          <p15:clr>
            <a:srgbClr val="A4A3A4"/>
          </p15:clr>
        </p15:guide>
        <p15:guide id="6" pos="91">
          <p15:clr>
            <a:srgbClr val="A4A3A4"/>
          </p15:clr>
        </p15:guide>
        <p15:guide id="7" pos="97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elby Thorner" initials="ST" lastIdx="5" clrIdx="0"/>
  <p:cmAuthor id="1" name="Greg Eden" initials="GE" lastIdx="6" clrIdx="1"/>
  <p:cmAuthor id="2" name="Patrick Wendland (Contingent)" initials="PW"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CC"/>
    <a:srgbClr val="996633"/>
    <a:srgbClr val="996600"/>
    <a:srgbClr val="993300"/>
    <a:srgbClr val="663300"/>
    <a:srgbClr val="0696D7"/>
    <a:srgbClr val="FFAA11"/>
    <a:srgbClr val="1B58A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4" autoAdjust="0"/>
    <p:restoredTop sz="93780" autoAdjust="0"/>
  </p:normalViewPr>
  <p:slideViewPr>
    <p:cSldViewPr snapToGrid="0">
      <p:cViewPr>
        <p:scale>
          <a:sx n="60" d="100"/>
          <a:sy n="60" d="100"/>
        </p:scale>
        <p:origin x="1812" y="684"/>
      </p:cViewPr>
      <p:guideLst>
        <p:guide orient="horz" pos="1192"/>
        <p:guide orient="horz" pos="5427"/>
        <p:guide orient="horz" pos="5379"/>
        <p:guide orient="horz" pos="5183"/>
        <p:guide pos="5426"/>
        <p:guide pos="91"/>
        <p:guide pos="9739"/>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pPr/>
              <a:t>10/26/2016</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pPr/>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pPr/>
              <a:t>10/26/2016</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pPr/>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305090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17331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812810" rtl="0" eaLnBrk="1" fontAlgn="auto" latinLnBrk="0" hangingPunct="1">
              <a:lnSpc>
                <a:spcPct val="100000"/>
              </a:lnSpc>
              <a:spcBef>
                <a:spcPts val="0"/>
              </a:spcBef>
              <a:spcAft>
                <a:spcPts val="0"/>
              </a:spcAft>
              <a:buClrTx/>
              <a:buSzTx/>
              <a:buFontTx/>
              <a:buNone/>
              <a:tabLst/>
              <a:defRPr/>
            </a:pPr>
            <a:r>
              <a:rPr lang="en-US" dirty="0" smtClean="0"/>
              <a:t>Screenshot for </a:t>
            </a:r>
            <a:r>
              <a:rPr lang="en-US" sz="1800" dirty="0" smtClean="0"/>
              <a:t>Viewing Name of Invoked Scripts </a:t>
            </a:r>
            <a:r>
              <a:rPr lang="en-US" sz="2100" baseline="0" dirty="0" smtClean="0"/>
              <a:t>comes from base app, CAPA, “Close” transition</a:t>
            </a:r>
            <a:endParaRPr lang="en-US" sz="180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pPr/>
              <a:t>42</a:t>
            </a:fld>
            <a:endParaRPr lang="en-US" dirty="0"/>
          </a:p>
        </p:txBody>
      </p:sp>
    </p:spTree>
    <p:extLst>
      <p:ext uri="{BB962C8B-B14F-4D97-AF65-F5344CB8AC3E}">
        <p14:creationId xmlns:p14="http://schemas.microsoft.com/office/powerpoint/2010/main" val="992151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717331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15646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pPr/>
              <a:t>3</a:t>
            </a:fld>
            <a:endParaRPr lang="en-US" dirty="0"/>
          </a:p>
        </p:txBody>
      </p:sp>
    </p:spTree>
    <p:extLst>
      <p:ext uri="{BB962C8B-B14F-4D97-AF65-F5344CB8AC3E}">
        <p14:creationId xmlns:p14="http://schemas.microsoft.com/office/powerpoint/2010/main" val="296225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100" b="1" kern="1200" dirty="0" smtClean="0">
                <a:solidFill>
                  <a:schemeClr val="tx1"/>
                </a:solidFill>
                <a:effectLst/>
                <a:latin typeface="+mn-lt"/>
                <a:ea typeface="+mn-ea"/>
                <a:cs typeface="+mn-cs"/>
              </a:rPr>
              <a:t>Create a Workspace of Type Basic with Workflow (Personnel Request - Instructor)</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11</a:t>
            </a:fld>
            <a:endParaRPr lang="en-US" dirty="0"/>
          </a:p>
        </p:txBody>
      </p:sp>
    </p:spTree>
    <p:extLst>
      <p:ext uri="{BB962C8B-B14F-4D97-AF65-F5344CB8AC3E}">
        <p14:creationId xmlns:p14="http://schemas.microsoft.com/office/powerpoint/2010/main" val="502507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pPr/>
              <a:t>12</a:t>
            </a:fld>
            <a:endParaRPr lang="en-US" dirty="0"/>
          </a:p>
        </p:txBody>
      </p:sp>
    </p:spTree>
    <p:extLst>
      <p:ext uri="{BB962C8B-B14F-4D97-AF65-F5344CB8AC3E}">
        <p14:creationId xmlns:p14="http://schemas.microsoft.com/office/powerpoint/2010/main" val="206810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717331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17</a:t>
            </a:fld>
            <a:endParaRPr lang="en-US" dirty="0"/>
          </a:p>
        </p:txBody>
      </p:sp>
    </p:spTree>
    <p:extLst>
      <p:ext uri="{BB962C8B-B14F-4D97-AF65-F5344CB8AC3E}">
        <p14:creationId xmlns:p14="http://schemas.microsoft.com/office/powerpoint/2010/main" val="3938437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20</a:t>
            </a:fld>
            <a:endParaRPr lang="en-US" dirty="0"/>
          </a:p>
        </p:txBody>
      </p:sp>
    </p:spTree>
    <p:extLst>
      <p:ext uri="{BB962C8B-B14F-4D97-AF65-F5344CB8AC3E}">
        <p14:creationId xmlns:p14="http://schemas.microsoft.com/office/powerpoint/2010/main" val="169533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29</a:t>
            </a:fld>
            <a:endParaRPr lang="en-US" dirty="0"/>
          </a:p>
        </p:txBody>
      </p:sp>
    </p:spTree>
    <p:extLst>
      <p:ext uri="{BB962C8B-B14F-4D97-AF65-F5344CB8AC3E}">
        <p14:creationId xmlns:p14="http://schemas.microsoft.com/office/powerpoint/2010/main" val="3016922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30</a:t>
            </a:fld>
            <a:endParaRPr lang="en-US" dirty="0"/>
          </a:p>
        </p:txBody>
      </p:sp>
    </p:spTree>
    <p:extLst>
      <p:ext uri="{BB962C8B-B14F-4D97-AF65-F5344CB8AC3E}">
        <p14:creationId xmlns:p14="http://schemas.microsoft.com/office/powerpoint/2010/main" val="296343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8" name="Picture 7" descr="Flat_footer.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981700"/>
            <a:ext cx="16256000" cy="533400"/>
          </a:xfrm>
          <a:prstGeom prst="rect">
            <a:avLst/>
          </a:prstGeom>
        </p:spPr>
      </p:pic>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5"/>
                </a:solidFill>
                <a:latin typeface="Arial" panose="020B0604020202020204" pitchFamily="34" charset="0"/>
                <a:cs typeface="Arial" panose="020B0604020202020204" pitchFamily="34" charset="0"/>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chemeClr val="tx2"/>
                </a:solidFill>
                <a:latin typeface="Arial" panose="020B0604020202020204" pitchFamily="34" charset="0"/>
                <a:cs typeface="Arial" panose="020B0604020202020204" pitchFamily="34" charset="0"/>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chemeClr val="tx2"/>
                </a:solidFill>
                <a:latin typeface="Arial" panose="020B0604020202020204" pitchFamily="34" charset="0"/>
                <a:cs typeface="Arial" panose="020B0604020202020204" pitchFamily="34" charset="0"/>
              </a:defRPr>
            </a:lvl1pPr>
          </a:lstStyle>
          <a:p>
            <a:pPr lvl="0"/>
            <a:r>
              <a:rPr lang="en-US" dirty="0" smtClean="0"/>
              <a:t>Presenter Title</a:t>
            </a:r>
            <a:endParaRPr lang="en-US" dirty="0"/>
          </a:p>
        </p:txBody>
      </p:sp>
      <p:sp>
        <p:nvSpPr>
          <p:cNvPr id="7" name="Text Placeholder 15"/>
          <p:cNvSpPr>
            <a:spLocks noGrp="1"/>
          </p:cNvSpPr>
          <p:nvPr>
            <p:ph type="body" sz="quarter" idx="14" hasCustomPrompt="1"/>
          </p:nvPr>
        </p:nvSpPr>
        <p:spPr>
          <a:xfrm>
            <a:off x="812880" y="2822837"/>
            <a:ext cx="9596241" cy="420285"/>
          </a:xfrm>
          <a:prstGeom prst="rect">
            <a:avLst/>
          </a:prstGeom>
        </p:spPr>
        <p:txBody>
          <a:bodyPr lIns="0" tIns="0" rIns="0" bIns="0">
            <a:noAutofit/>
          </a:bodyPr>
          <a:lstStyle>
            <a:lvl1pPr marL="0" indent="0">
              <a:spcBef>
                <a:spcPts val="0"/>
              </a:spcBef>
              <a:buNone/>
              <a:defRPr sz="2400" b="1" baseline="0">
                <a:solidFill>
                  <a:schemeClr val="accent5"/>
                </a:solidFill>
                <a:latin typeface="Arial" panose="020B0604020202020204" pitchFamily="34" charset="0"/>
                <a:cs typeface="Arial" panose="020B0604020202020204" pitchFamily="34" charset="0"/>
              </a:defRPr>
            </a:lvl1pPr>
          </a:lstStyle>
          <a:p>
            <a:pPr lvl="0"/>
            <a:r>
              <a:rPr lang="en-US" dirty="0" smtClean="0"/>
              <a:t>Event name 2013</a:t>
            </a:r>
            <a:endParaRPr lang="en-US" dirty="0"/>
          </a:p>
        </p:txBody>
      </p:sp>
      <p:grpSp>
        <p:nvGrpSpPr>
          <p:cNvPr id="10" name="Group 9"/>
          <p:cNvGrpSpPr/>
          <p:nvPr userDrawn="1"/>
        </p:nvGrpSpPr>
        <p:grpSpPr>
          <a:xfrm>
            <a:off x="14109700" y="5981700"/>
            <a:ext cx="2146300" cy="533400"/>
            <a:chOff x="14109700" y="5981700"/>
            <a:chExt cx="2146300" cy="533400"/>
          </a:xfrm>
        </p:grpSpPr>
        <p:sp>
          <p:nvSpPr>
            <p:cNvPr id="9" name="Rectangle 8"/>
            <p:cNvSpPr/>
            <p:nvPr userDrawn="1"/>
          </p:nvSpPr>
          <p:spPr>
            <a:xfrm>
              <a:off x="14109700" y="5981700"/>
              <a:ext cx="21463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 name="Picture 2" descr="autodesk-logo-rgb-color-logo-black-text-larg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236701" y="6108701"/>
              <a:ext cx="1867535" cy="313055"/>
            </a:xfrm>
            <a:prstGeom prst="rect">
              <a:avLst/>
            </a:prstGeom>
          </p:spPr>
        </p:pic>
      </p:grpSp>
      <p:sp>
        <p:nvSpPr>
          <p:cNvPr id="14" name="TextBox 13"/>
          <p:cNvSpPr txBox="1"/>
          <p:nvPr userDrawn="1"/>
        </p:nvSpPr>
        <p:spPr>
          <a:xfrm>
            <a:off x="131709" y="8795059"/>
            <a:ext cx="1295233" cy="169277"/>
          </a:xfrm>
          <a:prstGeom prst="rect">
            <a:avLst/>
          </a:prstGeom>
          <a:noFill/>
        </p:spPr>
        <p:txBody>
          <a:bodyPr wrap="square" lIns="0" tIns="0" rIns="0" bIns="0" rtlCol="0">
            <a:spAutoFit/>
          </a:bodyPr>
          <a:lstStyle/>
          <a:p>
            <a:r>
              <a:rPr lang="en-US" sz="1100" b="0" i="0" baseline="0" dirty="0" smtClean="0">
                <a:solidFill>
                  <a:schemeClr val="tx1">
                    <a:lumMod val="65000"/>
                    <a:lumOff val="35000"/>
                  </a:schemeClr>
                </a:solidFill>
                <a:latin typeface="Arial" panose="020B0604020202020204" pitchFamily="34" charset="0"/>
                <a:cs typeface="Arial" panose="020B0604020202020204" pitchFamily="34" charset="0"/>
              </a:rPr>
              <a:t>© 2014 Autodesk</a:t>
            </a:r>
            <a:endParaRPr lang="en-US" sz="1100" b="0" i="0" baseline="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1021088" indent="-914400">
              <a:buClr>
                <a:schemeClr val="accent5"/>
              </a:buClr>
              <a:buSzPct val="100000"/>
              <a:buFont typeface="Wingdings" pitchFamily="2" charset="2"/>
              <a:buChar char="§"/>
              <a:defRPr sz="4500" b="0">
                <a:latin typeface="Arial" panose="020B0604020202020204" pitchFamily="34" charset="0"/>
                <a:cs typeface="Arial" panose="020B0604020202020204" pitchFamily="34" charset="0"/>
              </a:defRPr>
            </a:lvl1pPr>
            <a:lvl2pPr marL="1606567" indent="-742950">
              <a:buClr>
                <a:schemeClr val="accent5"/>
              </a:buClr>
              <a:buSzPct val="100000"/>
              <a:buFont typeface="Wingdings" pitchFamily="2" charset="2"/>
              <a:buChar char="§"/>
              <a:defRPr sz="3600" b="0">
                <a:solidFill>
                  <a:schemeClr val="tx1"/>
                </a:solidFill>
                <a:latin typeface="Arial" panose="020B0604020202020204" pitchFamily="34" charset="0"/>
                <a:cs typeface="Arial" panose="020B0604020202020204" pitchFamily="34" charset="0"/>
              </a:defRPr>
            </a:lvl2pPr>
            <a:lvl3pPr marL="2134895" indent="-514350">
              <a:buClr>
                <a:schemeClr val="accent5"/>
              </a:buClr>
              <a:buSzPct val="100000"/>
              <a:buFont typeface="Wingdings" pitchFamily="2" charset="2"/>
              <a:buChar char="§"/>
              <a:defRPr sz="3200" b="0">
                <a:latin typeface="Arial" panose="020B0604020202020204" pitchFamily="34" charset="0"/>
                <a:cs typeface="Arial" panose="020B0604020202020204" pitchFamily="34" charset="0"/>
              </a:defRPr>
            </a:lvl3pPr>
            <a:lvl4pPr marL="2993426" indent="-514350">
              <a:buClr>
                <a:schemeClr val="accent5"/>
              </a:buClr>
              <a:buSzPct val="100000"/>
              <a:buFont typeface="Wingdings" pitchFamily="2" charset="2"/>
              <a:buChar char="§"/>
              <a:defRPr sz="2700" b="0">
                <a:latin typeface="Arial" panose="020B0604020202020204" pitchFamily="34" charset="0"/>
                <a:cs typeface="Arial" panose="020B0604020202020204" pitchFamily="34" charset="0"/>
              </a:defRPr>
            </a:lvl4pPr>
            <a:lvl5pPr marL="3794806" indent="-457200">
              <a:buClr>
                <a:schemeClr val="accent5"/>
              </a:buClr>
              <a:buSzPct val="100000"/>
              <a:buFont typeface="Wingdings" pitchFamily="2"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5"/>
              </a:buClr>
              <a:buSzPct val="100000"/>
              <a:buFont typeface="Wingdings" charset="2"/>
              <a:buChar char="§"/>
              <a:defRPr sz="4500" b="0">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7" name="TextBox 6"/>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10" name="Picture 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76140688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panose="020B0604020202020204" pitchFamily="34" charset="0"/>
                <a:cs typeface="Arial" panose="020B0604020202020204" pitchFamily="34" charset="0"/>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5"/>
              </a:buClr>
              <a:buSzPct val="100000"/>
              <a:buFont typeface="Wingdings" charset="2"/>
              <a:buChar char="§"/>
              <a:defRPr sz="4500" b="0">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panose="020B0604020202020204" pitchFamily="34" charset="0"/>
                <a:cs typeface="Arial" panose="020B0604020202020204" pitchFamily="34" charset="0"/>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smtClean="0"/>
              <a:t>Image credit line goes here</a:t>
            </a:r>
            <a:endParaRPr lang="en-US" dirty="0"/>
          </a:p>
        </p:txBody>
      </p:sp>
      <p:sp>
        <p:nvSpPr>
          <p:cNvPr id="18" name="Rectangle 17"/>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19" name="TextBox 18"/>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20" name="Picture 1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246623474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word">
    <p:spTree>
      <p:nvGrpSpPr>
        <p:cNvPr id="1" name=""/>
        <p:cNvGrpSpPr/>
        <p:nvPr/>
      </p:nvGrpSpPr>
      <p:grpSpPr>
        <a:xfrm>
          <a:off x="0" y="0"/>
          <a:ext cx="0" cy="0"/>
          <a:chOff x="0" y="0"/>
          <a:chExt cx="0" cy="0"/>
        </a:xfrm>
      </p:grpSpPr>
      <p:sp>
        <p:nvSpPr>
          <p:cNvPr id="18" name="Rectangle 17"/>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19" name="TextBox 18"/>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20" name="Picture 1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
        <p:nvSpPr>
          <p:cNvPr id="13" name="Title 1"/>
          <p:cNvSpPr>
            <a:spLocks noGrp="1"/>
          </p:cNvSpPr>
          <p:nvPr>
            <p:ph type="title" hasCustomPrompt="1"/>
          </p:nvPr>
        </p:nvSpPr>
        <p:spPr>
          <a:xfrm>
            <a:off x="0" y="0"/>
            <a:ext cx="16257588" cy="8267700"/>
          </a:xfrm>
          <a:prstGeom prst="rect">
            <a:avLst/>
          </a:prstGeom>
        </p:spPr>
        <p:txBody>
          <a:bodyPr anchor="ctr"/>
          <a:lstStyle>
            <a:lvl1pPr algn="ctr">
              <a:defRPr sz="14000">
                <a:solidFill>
                  <a:schemeClr val="accent5"/>
                </a:solidFill>
                <a:latin typeface="Arial" panose="020B0604020202020204" pitchFamily="34" charset="0"/>
                <a:cs typeface="Arial" panose="020B0604020202020204" pitchFamily="34" charset="0"/>
              </a:defRPr>
            </a:lvl1pPr>
          </a:lstStyle>
          <a:p>
            <a:r>
              <a:rPr lang="en-US" dirty="0" smtClean="0"/>
              <a:t>Keyword</a:t>
            </a:r>
            <a:endParaRPr lang="en-US" dirty="0"/>
          </a:p>
        </p:txBody>
      </p:sp>
    </p:spTree>
    <p:extLst>
      <p:ext uri="{BB962C8B-B14F-4D97-AF65-F5344CB8AC3E}">
        <p14:creationId xmlns:p14="http://schemas.microsoft.com/office/powerpoint/2010/main" val="274199117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Box 3"/>
          <p:cNvSpPr txBox="1"/>
          <p:nvPr userDrawn="1"/>
        </p:nvSpPr>
        <p:spPr>
          <a:xfrm>
            <a:off x="131709" y="8356601"/>
            <a:ext cx="15997291" cy="677108"/>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endParaRPr lang="en-US" sz="1100" dirty="0" smtClean="0">
              <a:solidFill>
                <a:srgbClr val="FFFFFF">
                  <a:lumMod val="65000"/>
                </a:srgbClr>
              </a:solidFill>
              <a:cs typeface="Arial" panose="020B0604020202020204" pitchFamily="34" charset="0"/>
            </a:endParaRPr>
          </a:p>
          <a:p>
            <a:r>
              <a:rPr lang="en-US" sz="1100" dirty="0" smtClean="0">
                <a:solidFill>
                  <a:srgbClr val="FFFFFF">
                    <a:lumMod val="65000"/>
                  </a:srgbClr>
                </a:solidFill>
                <a:cs typeface="Arial" panose="020B0604020202020204" pitchFamily="34" charset="0"/>
              </a:rPr>
              <a:t>© 2014 Autodesk, Inc. All rights reserved.</a:t>
            </a:r>
            <a:endParaRPr lang="en-US" sz="1100" dirty="0">
              <a:solidFill>
                <a:srgbClr val="FFFFFF">
                  <a:lumMod val="65000"/>
                </a:srgbClr>
              </a:solidFill>
              <a:cs typeface="Arial" panose="020B0604020202020204" pitchFamily="34" charset="0"/>
            </a:endParaRPr>
          </a:p>
        </p:txBody>
      </p:sp>
      <p:pic>
        <p:nvPicPr>
          <p:cNvPr id="6" name="Picture 5" descr="autodesk-logo-cmyk-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31499" y="3433763"/>
            <a:ext cx="11430000" cy="1905000"/>
          </a:xfrm>
          <a:prstGeom prst="rect">
            <a:avLst/>
          </a:prstGeom>
        </p:spPr>
      </p:pic>
    </p:spTree>
    <p:extLst>
      <p:ext uri="{BB962C8B-B14F-4D97-AF65-F5344CB8AC3E}">
        <p14:creationId xmlns:p14="http://schemas.microsoft.com/office/powerpoint/2010/main" val="36922221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41868" y="341380"/>
            <a:ext cx="14696861" cy="1328305"/>
          </a:xfrm>
          <a:prstGeom prst="rect">
            <a:avLst/>
          </a:prstGeom>
        </p:spPr>
        <p:txBody>
          <a:bodyPr lIns="121926" tIns="60963" rIns="121926" bIns="60963"/>
          <a:lstStyle>
            <a:lvl1pPr>
              <a:defRPr baseline="0">
                <a:solidFill>
                  <a:schemeClr val="accent4"/>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741868" y="2011681"/>
            <a:ext cx="14696861" cy="6278881"/>
          </a:xfrm>
          <a:prstGeom prst="rect">
            <a:avLst/>
          </a:prstGeom>
        </p:spPr>
        <p:txBody>
          <a:bodyPr lIns="121926" tIns="60963" rIns="121926" bIns="60963"/>
          <a:lstStyle>
            <a:lvl1pPr marL="512720" indent="-512720">
              <a:buClr>
                <a:schemeClr val="accent4"/>
              </a:buClr>
              <a:defRPr>
                <a:latin typeface="Arial" pitchFamily="34" charset="0"/>
                <a:cs typeface="Arial" pitchFamily="34" charset="0"/>
              </a:defRPr>
            </a:lvl1pPr>
            <a:lvl2pPr>
              <a:buClr>
                <a:schemeClr val="accent4"/>
              </a:buClr>
              <a:defRPr>
                <a:latin typeface="Arial" pitchFamily="34" charset="0"/>
                <a:cs typeface="Arial" pitchFamily="34" charset="0"/>
              </a:defRPr>
            </a:lvl2pPr>
            <a:lvl3pPr>
              <a:buClr>
                <a:schemeClr val="accent4"/>
              </a:buClr>
              <a:defRPr>
                <a:latin typeface="Arial" pitchFamily="34" charset="0"/>
                <a:cs typeface="Arial" pitchFamily="34" charset="0"/>
              </a:defRPr>
            </a:lvl3pPr>
            <a:lvl4pPr>
              <a:buClr>
                <a:schemeClr val="accent4"/>
              </a:buClr>
              <a:defRPr>
                <a:latin typeface="Arial" pitchFamily="34" charset="0"/>
                <a:cs typeface="Arial" pitchFamily="34" charset="0"/>
              </a:defRPr>
            </a:lvl4pPr>
            <a:lvl5pPr>
              <a:buClr>
                <a:schemeClr val="accent4"/>
              </a:buCl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27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pic>
        <p:nvPicPr>
          <p:cNvPr id="8" name="Picture 7" descr="Flat_footer.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981700"/>
            <a:ext cx="16256000" cy="533400"/>
          </a:xfrm>
          <a:prstGeom prst="rect">
            <a:avLst/>
          </a:prstGeom>
        </p:spPr>
      </p:pic>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5"/>
                </a:solidFill>
                <a:latin typeface="Arial" panose="020B0604020202020204" pitchFamily="34" charset="0"/>
                <a:cs typeface="Arial" panose="020B0604020202020204" pitchFamily="34" charset="0"/>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chemeClr val="tx2"/>
                </a:solidFill>
                <a:latin typeface="Arial" panose="020B0604020202020204" pitchFamily="34" charset="0"/>
                <a:cs typeface="Arial" panose="020B0604020202020204" pitchFamily="34" charset="0"/>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chemeClr val="tx2"/>
                </a:solidFill>
                <a:latin typeface="Arial" panose="020B0604020202020204" pitchFamily="34" charset="0"/>
                <a:cs typeface="Arial" panose="020B0604020202020204" pitchFamily="34" charset="0"/>
              </a:defRPr>
            </a:lvl1pPr>
          </a:lstStyle>
          <a:p>
            <a:pPr lvl="0"/>
            <a:r>
              <a:rPr lang="en-US" dirty="0" smtClean="0"/>
              <a:t>Presenter Title</a:t>
            </a:r>
            <a:endParaRPr lang="en-US" dirty="0"/>
          </a:p>
        </p:txBody>
      </p:sp>
      <p:sp>
        <p:nvSpPr>
          <p:cNvPr id="7" name="Text Placeholder 15"/>
          <p:cNvSpPr>
            <a:spLocks noGrp="1"/>
          </p:cNvSpPr>
          <p:nvPr>
            <p:ph type="body" sz="quarter" idx="14" hasCustomPrompt="1"/>
          </p:nvPr>
        </p:nvSpPr>
        <p:spPr>
          <a:xfrm>
            <a:off x="812880" y="2822837"/>
            <a:ext cx="9596241" cy="420285"/>
          </a:xfrm>
          <a:prstGeom prst="rect">
            <a:avLst/>
          </a:prstGeom>
        </p:spPr>
        <p:txBody>
          <a:bodyPr lIns="0" tIns="0" rIns="0" bIns="0">
            <a:noAutofit/>
          </a:bodyPr>
          <a:lstStyle>
            <a:lvl1pPr marL="0" indent="0">
              <a:spcBef>
                <a:spcPts val="0"/>
              </a:spcBef>
              <a:buNone/>
              <a:defRPr sz="2400" b="1" baseline="0">
                <a:solidFill>
                  <a:schemeClr val="accent5"/>
                </a:solidFill>
                <a:latin typeface="Arial" panose="020B0604020202020204" pitchFamily="34" charset="0"/>
                <a:cs typeface="Arial" panose="020B0604020202020204" pitchFamily="34" charset="0"/>
              </a:defRPr>
            </a:lvl1pPr>
          </a:lstStyle>
          <a:p>
            <a:pPr lvl="0"/>
            <a:r>
              <a:rPr lang="en-US" dirty="0" smtClean="0"/>
              <a:t>Event name 2013</a:t>
            </a:r>
            <a:endParaRPr lang="en-US" dirty="0"/>
          </a:p>
        </p:txBody>
      </p:sp>
      <p:grpSp>
        <p:nvGrpSpPr>
          <p:cNvPr id="10" name="Group 9"/>
          <p:cNvGrpSpPr/>
          <p:nvPr userDrawn="1"/>
        </p:nvGrpSpPr>
        <p:grpSpPr>
          <a:xfrm>
            <a:off x="14109700" y="5981700"/>
            <a:ext cx="2146300" cy="533400"/>
            <a:chOff x="14109700" y="5981700"/>
            <a:chExt cx="2146300" cy="533400"/>
          </a:xfrm>
        </p:grpSpPr>
        <p:sp>
          <p:nvSpPr>
            <p:cNvPr id="9" name="Rectangle 8"/>
            <p:cNvSpPr/>
            <p:nvPr userDrawn="1"/>
          </p:nvSpPr>
          <p:spPr>
            <a:xfrm>
              <a:off x="14109700" y="5981700"/>
              <a:ext cx="21463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pic>
          <p:nvPicPr>
            <p:cNvPr id="3" name="Picture 2" descr="autodesk-logo-rgb-color-logo-black-text-larg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236701" y="6108701"/>
              <a:ext cx="1867535" cy="313055"/>
            </a:xfrm>
            <a:prstGeom prst="rect">
              <a:avLst/>
            </a:prstGeom>
          </p:spPr>
        </p:pic>
      </p:grpSp>
      <p:sp>
        <p:nvSpPr>
          <p:cNvPr id="14" name="TextBox 13"/>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000000">
                    <a:lumMod val="65000"/>
                    <a:lumOff val="35000"/>
                  </a:srgbClr>
                </a:solidFill>
                <a:cs typeface="Arial" panose="020B0604020202020204" pitchFamily="34" charset="0"/>
              </a:rPr>
              <a:t>© 2014 Autodesk</a:t>
            </a:r>
            <a:endParaRPr lang="en-US" sz="1100" dirty="0">
              <a:solidFill>
                <a:srgbClr val="000000">
                  <a:lumMod val="65000"/>
                  <a:lumOff val="35000"/>
                </a:srgbClr>
              </a:solidFill>
              <a:cs typeface="Arial" panose="020B0604020202020204" pitchFamily="34" charset="0"/>
            </a:endParaRPr>
          </a:p>
        </p:txBody>
      </p:sp>
    </p:spTree>
    <p:extLst>
      <p:ext uri="{BB962C8B-B14F-4D97-AF65-F5344CB8AC3E}">
        <p14:creationId xmlns:p14="http://schemas.microsoft.com/office/powerpoint/2010/main" val="18062129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5"/>
              </a:buClr>
              <a:buSzPct val="100000"/>
              <a:buFont typeface="Wingdings" charset="2"/>
              <a:buChar char="§"/>
              <a:defRPr sz="4500" b="0">
                <a:solidFill>
                  <a:schemeClr val="tx1"/>
                </a:solidFill>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solidFill>
                  <a:schemeClr val="tx1"/>
                </a:solidFill>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solidFill>
                  <a:schemeClr val="tx1"/>
                </a:solidFill>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solidFill>
                  <a:schemeClr val="tx1"/>
                </a:solidFill>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7" name="Rectangle 6"/>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8" name="TextBox 7"/>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9" name="Picture 8"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58670682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1021088" indent="-914400">
              <a:buClr>
                <a:schemeClr val="accent5"/>
              </a:buClr>
              <a:buSzPct val="100000"/>
              <a:buFont typeface="Wingdings" pitchFamily="2" charset="2"/>
              <a:buChar char="§"/>
              <a:defRPr sz="4500" b="0">
                <a:latin typeface="Arial" panose="020B0604020202020204" pitchFamily="34" charset="0"/>
                <a:cs typeface="Arial" panose="020B0604020202020204" pitchFamily="34" charset="0"/>
              </a:defRPr>
            </a:lvl1pPr>
            <a:lvl2pPr marL="1606567" indent="-742950">
              <a:buClr>
                <a:schemeClr val="accent5"/>
              </a:buClr>
              <a:buSzPct val="100000"/>
              <a:buFont typeface="Wingdings" pitchFamily="2" charset="2"/>
              <a:buChar char="§"/>
              <a:defRPr sz="3600" b="0">
                <a:solidFill>
                  <a:schemeClr val="tx1"/>
                </a:solidFill>
                <a:latin typeface="Arial" panose="020B0604020202020204" pitchFamily="34" charset="0"/>
                <a:cs typeface="Arial" panose="020B0604020202020204" pitchFamily="34" charset="0"/>
              </a:defRPr>
            </a:lvl2pPr>
            <a:lvl3pPr marL="2134895" indent="-514350">
              <a:buClr>
                <a:schemeClr val="accent5"/>
              </a:buClr>
              <a:buSzPct val="100000"/>
              <a:buFont typeface="Wingdings" pitchFamily="2" charset="2"/>
              <a:buChar char="§"/>
              <a:defRPr sz="3200" b="0">
                <a:latin typeface="Arial" panose="020B0604020202020204" pitchFamily="34" charset="0"/>
                <a:cs typeface="Arial" panose="020B0604020202020204" pitchFamily="34" charset="0"/>
              </a:defRPr>
            </a:lvl3pPr>
            <a:lvl4pPr marL="2993426" indent="-514350">
              <a:buClr>
                <a:schemeClr val="accent5"/>
              </a:buClr>
              <a:buSzPct val="100000"/>
              <a:buFont typeface="Wingdings" pitchFamily="2" charset="2"/>
              <a:buChar char="§"/>
              <a:defRPr sz="2700" b="0">
                <a:latin typeface="Arial" panose="020B0604020202020204" pitchFamily="34" charset="0"/>
                <a:cs typeface="Arial" panose="020B0604020202020204" pitchFamily="34" charset="0"/>
              </a:defRPr>
            </a:lvl4pPr>
            <a:lvl5pPr marL="3794806" indent="-457200">
              <a:buClr>
                <a:schemeClr val="accent5"/>
              </a:buClr>
              <a:buSzPct val="100000"/>
              <a:buFont typeface="Wingdings" pitchFamily="2"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5"/>
              </a:buClr>
              <a:buSzPct val="100000"/>
              <a:buFont typeface="Wingdings" charset="2"/>
              <a:buChar char="§"/>
              <a:defRPr sz="4500" b="0">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7" name="TextBox 6"/>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10" name="Picture 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260316094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panose="020B0604020202020204" pitchFamily="34" charset="0"/>
                <a:cs typeface="Arial" panose="020B0604020202020204" pitchFamily="34" charset="0"/>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5"/>
              </a:buClr>
              <a:buSzPct val="100000"/>
              <a:buFont typeface="Wingdings" charset="2"/>
              <a:buChar char="§"/>
              <a:defRPr sz="4500" b="0">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panose="020B0604020202020204" pitchFamily="34" charset="0"/>
                <a:cs typeface="Arial" panose="020B0604020202020204" pitchFamily="34" charset="0"/>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smtClean="0"/>
              <a:t>Image credit line goes here</a:t>
            </a:r>
            <a:endParaRPr lang="en-US" dirty="0"/>
          </a:p>
        </p:txBody>
      </p:sp>
      <p:sp>
        <p:nvSpPr>
          <p:cNvPr id="18" name="Rectangle 17"/>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19" name="TextBox 18"/>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20" name="Picture 1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24733329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word">
    <p:spTree>
      <p:nvGrpSpPr>
        <p:cNvPr id="1" name=""/>
        <p:cNvGrpSpPr/>
        <p:nvPr/>
      </p:nvGrpSpPr>
      <p:grpSpPr>
        <a:xfrm>
          <a:off x="0" y="0"/>
          <a:ext cx="0" cy="0"/>
          <a:chOff x="0" y="0"/>
          <a:chExt cx="0" cy="0"/>
        </a:xfrm>
      </p:grpSpPr>
      <p:sp>
        <p:nvSpPr>
          <p:cNvPr id="18" name="Rectangle 17"/>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19" name="TextBox 18"/>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20" name="Picture 1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
        <p:nvSpPr>
          <p:cNvPr id="13" name="Title 1"/>
          <p:cNvSpPr>
            <a:spLocks noGrp="1"/>
          </p:cNvSpPr>
          <p:nvPr>
            <p:ph type="title" hasCustomPrompt="1"/>
          </p:nvPr>
        </p:nvSpPr>
        <p:spPr>
          <a:xfrm>
            <a:off x="0" y="0"/>
            <a:ext cx="16257588" cy="8267700"/>
          </a:xfrm>
          <a:prstGeom prst="rect">
            <a:avLst/>
          </a:prstGeom>
        </p:spPr>
        <p:txBody>
          <a:bodyPr anchor="ctr"/>
          <a:lstStyle>
            <a:lvl1pPr algn="ctr">
              <a:defRPr sz="14000">
                <a:solidFill>
                  <a:schemeClr val="accent5"/>
                </a:solidFill>
                <a:latin typeface="Arial" panose="020B0604020202020204" pitchFamily="34" charset="0"/>
                <a:cs typeface="Arial" panose="020B0604020202020204" pitchFamily="34" charset="0"/>
              </a:defRPr>
            </a:lvl1pPr>
          </a:lstStyle>
          <a:p>
            <a:r>
              <a:rPr lang="en-US" dirty="0" smtClean="0"/>
              <a:t>Keyword</a:t>
            </a:r>
            <a:endParaRPr lang="en-US" dirty="0"/>
          </a:p>
        </p:txBody>
      </p:sp>
    </p:spTree>
    <p:extLst>
      <p:ext uri="{BB962C8B-B14F-4D97-AF65-F5344CB8AC3E}">
        <p14:creationId xmlns:p14="http://schemas.microsoft.com/office/powerpoint/2010/main" val="10761239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5"/>
              </a:buClr>
              <a:buSzPct val="100000"/>
              <a:buFont typeface="Wingdings" charset="2"/>
              <a:buChar char="§"/>
              <a:defRPr sz="4500" b="0">
                <a:solidFill>
                  <a:schemeClr val="tx1"/>
                </a:solidFill>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solidFill>
                  <a:schemeClr val="tx1"/>
                </a:solidFill>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solidFill>
                  <a:schemeClr val="tx1"/>
                </a:solidFill>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solidFill>
                  <a:schemeClr val="tx1"/>
                </a:solidFill>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7" name="Rectangle 6"/>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TextBox 7"/>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bg2">
                    <a:lumMod val="65000"/>
                  </a:schemeClr>
                </a:solidFill>
                <a:latin typeface="Arial" panose="020B0604020202020204" pitchFamily="34" charset="0"/>
                <a:cs typeface="Arial" panose="020B0604020202020204" pitchFamily="34" charset="0"/>
              </a:rPr>
              <a:t>© 2014 Autodesk</a:t>
            </a:r>
            <a:endParaRPr lang="en-US" sz="1100" b="0" i="0" dirty="0">
              <a:solidFill>
                <a:schemeClr val="bg2">
                  <a:lumMod val="65000"/>
                </a:schemeClr>
              </a:solidFill>
              <a:latin typeface="Arial" panose="020B0604020202020204" pitchFamily="34" charset="0"/>
              <a:cs typeface="Arial" panose="020B0604020202020204" pitchFamily="34" charset="0"/>
            </a:endParaRPr>
          </a:p>
        </p:txBody>
      </p:sp>
      <p:pic>
        <p:nvPicPr>
          <p:cNvPr id="9" name="Picture 8"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40893972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Box 3"/>
          <p:cNvSpPr txBox="1"/>
          <p:nvPr userDrawn="1"/>
        </p:nvSpPr>
        <p:spPr>
          <a:xfrm>
            <a:off x="131709" y="8356601"/>
            <a:ext cx="15997291" cy="677108"/>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endParaRPr lang="en-US" sz="1100" dirty="0" smtClean="0">
              <a:solidFill>
                <a:srgbClr val="FFFFFF">
                  <a:lumMod val="65000"/>
                </a:srgbClr>
              </a:solidFill>
              <a:cs typeface="Arial" panose="020B0604020202020204" pitchFamily="34" charset="0"/>
            </a:endParaRPr>
          </a:p>
          <a:p>
            <a:r>
              <a:rPr lang="en-US" sz="1100" dirty="0" smtClean="0">
                <a:solidFill>
                  <a:srgbClr val="FFFFFF">
                    <a:lumMod val="65000"/>
                  </a:srgbClr>
                </a:solidFill>
                <a:cs typeface="Arial" panose="020B0604020202020204" pitchFamily="34" charset="0"/>
              </a:rPr>
              <a:t>© 2014 Autodesk, Inc. All rights reserved.</a:t>
            </a:r>
            <a:endParaRPr lang="en-US" sz="1100" dirty="0">
              <a:solidFill>
                <a:srgbClr val="FFFFFF">
                  <a:lumMod val="65000"/>
                </a:srgbClr>
              </a:solidFill>
              <a:cs typeface="Arial" panose="020B0604020202020204" pitchFamily="34" charset="0"/>
            </a:endParaRPr>
          </a:p>
        </p:txBody>
      </p:sp>
      <p:pic>
        <p:nvPicPr>
          <p:cNvPr id="6" name="Picture 5" descr="autodesk-logo-cmyk-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31499" y="3433763"/>
            <a:ext cx="11430000" cy="1905000"/>
          </a:xfrm>
          <a:prstGeom prst="rect">
            <a:avLst/>
          </a:prstGeom>
        </p:spPr>
      </p:pic>
    </p:spTree>
    <p:extLst>
      <p:ext uri="{BB962C8B-B14F-4D97-AF65-F5344CB8AC3E}">
        <p14:creationId xmlns:p14="http://schemas.microsoft.com/office/powerpoint/2010/main" val="181871794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PPT_Template_Foo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3" y="8644346"/>
            <a:ext cx="16257588" cy="499656"/>
          </a:xfrm>
          <a:prstGeom prst="rect">
            <a:avLst/>
          </a:prstGeom>
        </p:spPr>
      </p:pic>
      <p:sp>
        <p:nvSpPr>
          <p:cNvPr id="2" name="Title 1"/>
          <p:cNvSpPr>
            <a:spLocks noGrp="1"/>
          </p:cNvSpPr>
          <p:nvPr>
            <p:ph type="title" hasCustomPrompt="1"/>
          </p:nvPr>
        </p:nvSpPr>
        <p:spPr>
          <a:xfrm>
            <a:off x="1593" y="2871265"/>
            <a:ext cx="16255998"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57623" algn="l">
              <a:defRPr sz="6200" baseline="0">
                <a:solidFill>
                  <a:srgbClr val="008888"/>
                </a:solidFill>
                <a:latin typeface="Arial"/>
                <a:cs typeface="Arial"/>
              </a:defRPr>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95190" y="8011210"/>
            <a:ext cx="15828533" cy="464783"/>
          </a:xfrm>
          <a:prstGeom prst="rect">
            <a:avLst/>
          </a:prstGeom>
        </p:spPr>
        <p:txBody>
          <a:bodyPr vert="horz" lIns="0" tIns="0" rIns="0" bIns="0" anchor="b" anchorCtr="0"/>
          <a:lstStyle>
            <a:lvl1pPr marL="0" indent="0">
              <a:buNone/>
              <a:defRPr sz="1000" baseline="0">
                <a:solidFill>
                  <a:srgbClr val="595959"/>
                </a:solidFill>
                <a:latin typeface="Arial"/>
                <a:cs typeface="Arial"/>
              </a:defRPr>
            </a:lvl1pPr>
          </a:lstStyle>
          <a:p>
            <a:pPr lvl="0"/>
            <a:r>
              <a:rPr lang="en-US" dirty="0" smtClean="0"/>
              <a:t>Image credit line goes here</a:t>
            </a:r>
            <a:endParaRPr lang="en-US" dirty="0"/>
          </a:p>
        </p:txBody>
      </p:sp>
      <p:sp>
        <p:nvSpPr>
          <p:cNvPr id="7" name="TextBox 6"/>
          <p:cNvSpPr txBox="1"/>
          <p:nvPr/>
        </p:nvSpPr>
        <p:spPr>
          <a:xfrm>
            <a:off x="195191" y="8806966"/>
            <a:ext cx="1507451" cy="153888"/>
          </a:xfrm>
          <a:prstGeom prst="rect">
            <a:avLst/>
          </a:prstGeom>
          <a:noFill/>
        </p:spPr>
        <p:txBody>
          <a:bodyPr wrap="square" lIns="0" tIns="0" rIns="0" bIns="0" rtlCol="0">
            <a:spAutoFit/>
          </a:bodyPr>
          <a:lstStyle/>
          <a:p>
            <a:r>
              <a:rPr lang="en-US" sz="1000" dirty="0" smtClean="0">
                <a:solidFill>
                  <a:srgbClr val="000000">
                    <a:lumMod val="65000"/>
                    <a:lumOff val="35000"/>
                  </a:srgbClr>
                </a:solidFill>
                <a:cs typeface="Arial"/>
              </a:rPr>
              <a:t>© 2013 Autodesk</a:t>
            </a:r>
            <a:endParaRPr lang="en-US" sz="1000" dirty="0">
              <a:solidFill>
                <a:srgbClr val="000000">
                  <a:lumMod val="65000"/>
                  <a:lumOff val="35000"/>
                </a:srgbClr>
              </a:solidFill>
              <a:cs typeface="Arial"/>
            </a:endParaRPr>
          </a:p>
        </p:txBody>
      </p:sp>
    </p:spTree>
    <p:extLst>
      <p:ext uri="{BB962C8B-B14F-4D97-AF65-F5344CB8AC3E}">
        <p14:creationId xmlns:p14="http://schemas.microsoft.com/office/powerpoint/2010/main" val="292491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741868" y="340708"/>
            <a:ext cx="14696495" cy="1328602"/>
          </a:xfrm>
          <a:prstGeom prst="rect">
            <a:avLst/>
          </a:prstGeom>
        </p:spPr>
        <p:txBody>
          <a:bodyPr lIns="91425" tIns="45712" rIns="91425" bIns="45712"/>
          <a:lstStyle/>
          <a:p>
            <a:r>
              <a:rPr lang="en-US" smtClean="0"/>
              <a:t>Click to edit Master title style</a:t>
            </a:r>
            <a:endParaRPr lang="en-US"/>
          </a:p>
        </p:txBody>
      </p:sp>
      <p:sp>
        <p:nvSpPr>
          <p:cNvPr id="8" name="Content Placeholder 8"/>
          <p:cNvSpPr>
            <a:spLocks noGrp="1"/>
          </p:cNvSpPr>
          <p:nvPr>
            <p:ph sz="quarter" idx="10"/>
          </p:nvPr>
        </p:nvSpPr>
        <p:spPr>
          <a:xfrm>
            <a:off x="754088" y="2013883"/>
            <a:ext cx="14706095" cy="6281598"/>
          </a:xfrm>
          <a:prstGeom prst="rect">
            <a:avLst/>
          </a:prstGeom>
        </p:spPr>
        <p:txBody>
          <a:bodyPr lIns="91425" tIns="45712" rIns="91425" bIns="4571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407578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12083" y="367088"/>
            <a:ext cx="14633428" cy="1523024"/>
          </a:xfrm>
          <a:prstGeom prst="rect">
            <a:avLst/>
          </a:prstGeom>
        </p:spPr>
        <p:txBody>
          <a:bodyPr lIns="135588" tIns="67795" rIns="135588" bIns="67795"/>
          <a:lstStyle/>
          <a:p>
            <a:r>
              <a:rPr lang="en-US" smtClean="0"/>
              <a:t>Click to edit Master title style</a:t>
            </a:r>
            <a:endParaRPr lang="en-US"/>
          </a:p>
        </p:txBody>
      </p:sp>
      <p:sp>
        <p:nvSpPr>
          <p:cNvPr id="3" name="Text Placeholder 2"/>
          <p:cNvSpPr>
            <a:spLocks noGrp="1"/>
          </p:cNvSpPr>
          <p:nvPr>
            <p:ph type="body" idx="1"/>
          </p:nvPr>
        </p:nvSpPr>
        <p:spPr>
          <a:xfrm>
            <a:off x="812083" y="2134188"/>
            <a:ext cx="14633428" cy="6033517"/>
          </a:xfrm>
          <a:prstGeom prst="rect">
            <a:avLst/>
          </a:prstGeom>
        </p:spPr>
        <p:txBody>
          <a:bodyPr lIns="135588" tIns="67795" rIns="135588" bIns="6779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6993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a:xfrm>
            <a:off x="741868" y="340708"/>
            <a:ext cx="14696495" cy="1328602"/>
          </a:xfrm>
          <a:prstGeom prst="rect">
            <a:avLst/>
          </a:prstGeom>
        </p:spPr>
        <p:txBody>
          <a:bodyPr lIns="102002" tIns="51002" rIns="102002" bIns="51002"/>
          <a:lstStyle/>
          <a:p>
            <a:r>
              <a:rPr lang="en-US" smtClean="0"/>
              <a:t>Click to edit Master title style</a:t>
            </a:r>
            <a:endParaRPr lang="en-US"/>
          </a:p>
        </p:txBody>
      </p:sp>
      <p:sp>
        <p:nvSpPr>
          <p:cNvPr id="8" name="Content Placeholder 8"/>
          <p:cNvSpPr>
            <a:spLocks noGrp="1"/>
          </p:cNvSpPr>
          <p:nvPr>
            <p:ph sz="quarter" idx="10"/>
          </p:nvPr>
        </p:nvSpPr>
        <p:spPr>
          <a:xfrm>
            <a:off x="754086" y="2013883"/>
            <a:ext cx="7232365" cy="6281598"/>
          </a:xfrm>
          <a:prstGeom prst="rect">
            <a:avLst/>
          </a:prstGeom>
        </p:spPr>
        <p:txBody>
          <a:bodyPr lIns="102002" tIns="51002" rIns="102002" bIns="5100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10"/>
          <p:cNvSpPr>
            <a:spLocks noGrp="1"/>
          </p:cNvSpPr>
          <p:nvPr>
            <p:ph sz="quarter" idx="11"/>
          </p:nvPr>
        </p:nvSpPr>
        <p:spPr>
          <a:xfrm>
            <a:off x="8224006" y="2013882"/>
            <a:ext cx="7236174" cy="6284455"/>
          </a:xfrm>
          <a:prstGeom prst="rect">
            <a:avLst/>
          </a:prstGeom>
        </p:spPr>
        <p:txBody>
          <a:bodyPr lIns="102002" tIns="51002" rIns="102002" bIns="5100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644209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pic>
        <p:nvPicPr>
          <p:cNvPr id="8" name="Picture 7" descr="Flat_footer.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981700"/>
            <a:ext cx="16256000" cy="533400"/>
          </a:xfrm>
          <a:prstGeom prst="rect">
            <a:avLst/>
          </a:prstGeom>
        </p:spPr>
      </p:pic>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5"/>
                </a:solidFill>
                <a:latin typeface="Arial" panose="020B0604020202020204" pitchFamily="34" charset="0"/>
                <a:cs typeface="Arial" panose="020B0604020202020204" pitchFamily="34" charset="0"/>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chemeClr val="tx2"/>
                </a:solidFill>
                <a:latin typeface="Arial" panose="020B0604020202020204" pitchFamily="34" charset="0"/>
                <a:cs typeface="Arial" panose="020B0604020202020204" pitchFamily="34" charset="0"/>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chemeClr val="tx2"/>
                </a:solidFill>
                <a:latin typeface="Arial" panose="020B0604020202020204" pitchFamily="34" charset="0"/>
                <a:cs typeface="Arial" panose="020B0604020202020204" pitchFamily="34" charset="0"/>
              </a:defRPr>
            </a:lvl1pPr>
          </a:lstStyle>
          <a:p>
            <a:pPr lvl="0"/>
            <a:r>
              <a:rPr lang="en-US" dirty="0" smtClean="0"/>
              <a:t>Presenter Title</a:t>
            </a:r>
            <a:endParaRPr lang="en-US" dirty="0"/>
          </a:p>
        </p:txBody>
      </p:sp>
      <p:sp>
        <p:nvSpPr>
          <p:cNvPr id="7" name="Text Placeholder 15"/>
          <p:cNvSpPr>
            <a:spLocks noGrp="1"/>
          </p:cNvSpPr>
          <p:nvPr>
            <p:ph type="body" sz="quarter" idx="14" hasCustomPrompt="1"/>
          </p:nvPr>
        </p:nvSpPr>
        <p:spPr>
          <a:xfrm>
            <a:off x="812880" y="2822837"/>
            <a:ext cx="9596241" cy="420285"/>
          </a:xfrm>
          <a:prstGeom prst="rect">
            <a:avLst/>
          </a:prstGeom>
        </p:spPr>
        <p:txBody>
          <a:bodyPr lIns="0" tIns="0" rIns="0" bIns="0">
            <a:noAutofit/>
          </a:bodyPr>
          <a:lstStyle>
            <a:lvl1pPr marL="0" indent="0">
              <a:spcBef>
                <a:spcPts val="0"/>
              </a:spcBef>
              <a:buNone/>
              <a:defRPr sz="2400" b="1" baseline="0">
                <a:solidFill>
                  <a:schemeClr val="accent5"/>
                </a:solidFill>
                <a:latin typeface="Arial" panose="020B0604020202020204" pitchFamily="34" charset="0"/>
                <a:cs typeface="Arial" panose="020B0604020202020204" pitchFamily="34" charset="0"/>
              </a:defRPr>
            </a:lvl1pPr>
          </a:lstStyle>
          <a:p>
            <a:pPr lvl="0"/>
            <a:r>
              <a:rPr lang="en-US" dirty="0" smtClean="0"/>
              <a:t>Event name 2013</a:t>
            </a:r>
            <a:endParaRPr lang="en-US" dirty="0"/>
          </a:p>
        </p:txBody>
      </p:sp>
      <p:grpSp>
        <p:nvGrpSpPr>
          <p:cNvPr id="10" name="Group 9"/>
          <p:cNvGrpSpPr/>
          <p:nvPr userDrawn="1"/>
        </p:nvGrpSpPr>
        <p:grpSpPr>
          <a:xfrm>
            <a:off x="14109700" y="5981700"/>
            <a:ext cx="2146300" cy="533400"/>
            <a:chOff x="14109700" y="5981700"/>
            <a:chExt cx="2146300" cy="533400"/>
          </a:xfrm>
        </p:grpSpPr>
        <p:sp>
          <p:nvSpPr>
            <p:cNvPr id="9" name="Rectangle 8"/>
            <p:cNvSpPr/>
            <p:nvPr userDrawn="1"/>
          </p:nvSpPr>
          <p:spPr>
            <a:xfrm>
              <a:off x="14109700" y="5981700"/>
              <a:ext cx="21463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pic>
          <p:nvPicPr>
            <p:cNvPr id="3" name="Picture 2" descr="autodesk-logo-rgb-color-logo-black-text-larg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236701" y="6108701"/>
              <a:ext cx="1867535" cy="313055"/>
            </a:xfrm>
            <a:prstGeom prst="rect">
              <a:avLst/>
            </a:prstGeom>
          </p:spPr>
        </p:pic>
      </p:grpSp>
      <p:sp>
        <p:nvSpPr>
          <p:cNvPr id="14" name="TextBox 13"/>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000000">
                    <a:lumMod val="65000"/>
                    <a:lumOff val="35000"/>
                  </a:srgbClr>
                </a:solidFill>
                <a:cs typeface="Arial" panose="020B0604020202020204" pitchFamily="34" charset="0"/>
              </a:rPr>
              <a:t>© 2014 Autodesk</a:t>
            </a:r>
            <a:endParaRPr lang="en-US" sz="1100" dirty="0">
              <a:solidFill>
                <a:srgbClr val="000000">
                  <a:lumMod val="65000"/>
                  <a:lumOff val="35000"/>
                </a:srgbClr>
              </a:solidFill>
              <a:cs typeface="Arial" panose="020B0604020202020204" pitchFamily="34" charset="0"/>
            </a:endParaRPr>
          </a:p>
        </p:txBody>
      </p:sp>
    </p:spTree>
    <p:extLst>
      <p:ext uri="{BB962C8B-B14F-4D97-AF65-F5344CB8AC3E}">
        <p14:creationId xmlns:p14="http://schemas.microsoft.com/office/powerpoint/2010/main" val="187534210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5"/>
              </a:buClr>
              <a:buSzPct val="100000"/>
              <a:buFont typeface="Wingdings" charset="2"/>
              <a:buChar char="§"/>
              <a:defRPr sz="4500" b="0">
                <a:solidFill>
                  <a:schemeClr val="tx1"/>
                </a:solidFill>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solidFill>
                  <a:schemeClr val="tx1"/>
                </a:solidFill>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solidFill>
                  <a:schemeClr val="tx1"/>
                </a:solidFill>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solidFill>
                  <a:schemeClr val="tx1"/>
                </a:solidFill>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7" name="Rectangle 6"/>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8" name="TextBox 7"/>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9" name="Picture 8"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30210884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1021088" indent="-914400">
              <a:buClr>
                <a:schemeClr val="accent5"/>
              </a:buClr>
              <a:buSzPct val="100000"/>
              <a:buFont typeface="Wingdings" pitchFamily="2" charset="2"/>
              <a:buChar char="§"/>
              <a:defRPr sz="4500" b="0">
                <a:latin typeface="Arial" panose="020B0604020202020204" pitchFamily="34" charset="0"/>
                <a:cs typeface="Arial" panose="020B0604020202020204" pitchFamily="34" charset="0"/>
              </a:defRPr>
            </a:lvl1pPr>
            <a:lvl2pPr marL="1606567" indent="-742950">
              <a:buClr>
                <a:schemeClr val="accent5"/>
              </a:buClr>
              <a:buSzPct val="100000"/>
              <a:buFont typeface="Wingdings" pitchFamily="2" charset="2"/>
              <a:buChar char="§"/>
              <a:defRPr sz="3600" b="0">
                <a:solidFill>
                  <a:schemeClr val="tx1"/>
                </a:solidFill>
                <a:latin typeface="Arial" panose="020B0604020202020204" pitchFamily="34" charset="0"/>
                <a:cs typeface="Arial" panose="020B0604020202020204" pitchFamily="34" charset="0"/>
              </a:defRPr>
            </a:lvl2pPr>
            <a:lvl3pPr marL="2134895" indent="-514350">
              <a:buClr>
                <a:schemeClr val="accent5"/>
              </a:buClr>
              <a:buSzPct val="100000"/>
              <a:buFont typeface="Wingdings" pitchFamily="2" charset="2"/>
              <a:buChar char="§"/>
              <a:defRPr sz="3200" b="0">
                <a:latin typeface="Arial" panose="020B0604020202020204" pitchFamily="34" charset="0"/>
                <a:cs typeface="Arial" panose="020B0604020202020204" pitchFamily="34" charset="0"/>
              </a:defRPr>
            </a:lvl3pPr>
            <a:lvl4pPr marL="2993426" indent="-514350">
              <a:buClr>
                <a:schemeClr val="accent5"/>
              </a:buClr>
              <a:buSzPct val="100000"/>
              <a:buFont typeface="Wingdings" pitchFamily="2" charset="2"/>
              <a:buChar char="§"/>
              <a:defRPr sz="2700" b="0">
                <a:latin typeface="Arial" panose="020B0604020202020204" pitchFamily="34" charset="0"/>
                <a:cs typeface="Arial" panose="020B0604020202020204" pitchFamily="34" charset="0"/>
              </a:defRPr>
            </a:lvl4pPr>
            <a:lvl5pPr marL="3794806" indent="-457200">
              <a:buClr>
                <a:schemeClr val="accent5"/>
              </a:buClr>
              <a:buSzPct val="100000"/>
              <a:buFont typeface="Wingdings" pitchFamily="2"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5"/>
              </a:buClr>
              <a:buSzPct val="100000"/>
              <a:buFont typeface="Wingdings" charset="2"/>
              <a:buChar char="§"/>
              <a:defRPr sz="4500" b="0">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7" name="TextBox 6"/>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10" name="Picture 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299777059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panose="020B0604020202020204" pitchFamily="34" charset="0"/>
                <a:cs typeface="Arial" panose="020B0604020202020204" pitchFamily="34" charset="0"/>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5"/>
              </a:buClr>
              <a:buSzPct val="100000"/>
              <a:buFont typeface="Wingdings" charset="2"/>
              <a:buChar char="§"/>
              <a:defRPr sz="4500" b="0">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panose="020B0604020202020204" pitchFamily="34" charset="0"/>
                <a:cs typeface="Arial" panose="020B0604020202020204" pitchFamily="34" charset="0"/>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smtClean="0"/>
              <a:t>Image credit line goes here</a:t>
            </a:r>
            <a:endParaRPr lang="en-US" dirty="0"/>
          </a:p>
        </p:txBody>
      </p:sp>
      <p:sp>
        <p:nvSpPr>
          <p:cNvPr id="18" name="Rectangle 17"/>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19" name="TextBox 18"/>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20" name="Picture 1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4014431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word">
    <p:spTree>
      <p:nvGrpSpPr>
        <p:cNvPr id="1" name=""/>
        <p:cNvGrpSpPr/>
        <p:nvPr/>
      </p:nvGrpSpPr>
      <p:grpSpPr>
        <a:xfrm>
          <a:off x="0" y="0"/>
          <a:ext cx="0" cy="0"/>
          <a:chOff x="0" y="0"/>
          <a:chExt cx="0" cy="0"/>
        </a:xfrm>
      </p:grpSpPr>
      <p:sp>
        <p:nvSpPr>
          <p:cNvPr id="18" name="Rectangle 17"/>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19" name="TextBox 18"/>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20" name="Picture 1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
        <p:nvSpPr>
          <p:cNvPr id="13" name="Title 1"/>
          <p:cNvSpPr>
            <a:spLocks noGrp="1"/>
          </p:cNvSpPr>
          <p:nvPr>
            <p:ph type="title" hasCustomPrompt="1"/>
          </p:nvPr>
        </p:nvSpPr>
        <p:spPr>
          <a:xfrm>
            <a:off x="0" y="0"/>
            <a:ext cx="16257588" cy="8267700"/>
          </a:xfrm>
          <a:prstGeom prst="rect">
            <a:avLst/>
          </a:prstGeom>
        </p:spPr>
        <p:txBody>
          <a:bodyPr anchor="ctr"/>
          <a:lstStyle>
            <a:lvl1pPr algn="ctr">
              <a:defRPr sz="14000">
                <a:solidFill>
                  <a:schemeClr val="accent5"/>
                </a:solidFill>
                <a:latin typeface="Arial" panose="020B0604020202020204" pitchFamily="34" charset="0"/>
                <a:cs typeface="Arial" panose="020B0604020202020204" pitchFamily="34" charset="0"/>
              </a:defRPr>
            </a:lvl1pPr>
          </a:lstStyle>
          <a:p>
            <a:r>
              <a:rPr lang="en-US" dirty="0" smtClean="0"/>
              <a:t>Keyword</a:t>
            </a:r>
            <a:endParaRPr lang="en-US" dirty="0"/>
          </a:p>
        </p:txBody>
      </p:sp>
    </p:spTree>
    <p:extLst>
      <p:ext uri="{BB962C8B-B14F-4D97-AF65-F5344CB8AC3E}">
        <p14:creationId xmlns:p14="http://schemas.microsoft.com/office/powerpoint/2010/main" val="3275344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1021088" indent="-914400">
              <a:buClr>
                <a:schemeClr val="accent5"/>
              </a:buClr>
              <a:buSzPct val="100000"/>
              <a:buFont typeface="Wingdings" pitchFamily="2" charset="2"/>
              <a:buChar char="§"/>
              <a:defRPr sz="4500" b="0">
                <a:latin typeface="Arial" panose="020B0604020202020204" pitchFamily="34" charset="0"/>
                <a:cs typeface="Arial" panose="020B0604020202020204" pitchFamily="34" charset="0"/>
              </a:defRPr>
            </a:lvl1pPr>
            <a:lvl2pPr marL="1606567" indent="-742950">
              <a:buClr>
                <a:schemeClr val="accent5"/>
              </a:buClr>
              <a:buSzPct val="100000"/>
              <a:buFont typeface="Wingdings" pitchFamily="2" charset="2"/>
              <a:buChar char="§"/>
              <a:defRPr sz="3600" b="0">
                <a:solidFill>
                  <a:schemeClr val="tx1"/>
                </a:solidFill>
                <a:latin typeface="Arial" panose="020B0604020202020204" pitchFamily="34" charset="0"/>
                <a:cs typeface="Arial" panose="020B0604020202020204" pitchFamily="34" charset="0"/>
              </a:defRPr>
            </a:lvl2pPr>
            <a:lvl3pPr marL="2134895" indent="-514350">
              <a:buClr>
                <a:schemeClr val="accent5"/>
              </a:buClr>
              <a:buSzPct val="100000"/>
              <a:buFont typeface="Wingdings" pitchFamily="2" charset="2"/>
              <a:buChar char="§"/>
              <a:defRPr sz="3200" b="0">
                <a:latin typeface="Arial" panose="020B0604020202020204" pitchFamily="34" charset="0"/>
                <a:cs typeface="Arial" panose="020B0604020202020204" pitchFamily="34" charset="0"/>
              </a:defRPr>
            </a:lvl3pPr>
            <a:lvl4pPr marL="2993426" indent="-514350">
              <a:buClr>
                <a:schemeClr val="accent5"/>
              </a:buClr>
              <a:buSzPct val="100000"/>
              <a:buFont typeface="Wingdings" pitchFamily="2" charset="2"/>
              <a:buChar char="§"/>
              <a:defRPr sz="2700" b="0">
                <a:latin typeface="Arial" panose="020B0604020202020204" pitchFamily="34" charset="0"/>
                <a:cs typeface="Arial" panose="020B0604020202020204" pitchFamily="34" charset="0"/>
              </a:defRPr>
            </a:lvl4pPr>
            <a:lvl5pPr marL="3794806" indent="-457200">
              <a:buClr>
                <a:schemeClr val="accent5"/>
              </a:buClr>
              <a:buSzPct val="100000"/>
              <a:buFont typeface="Wingdings" pitchFamily="2"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5"/>
              </a:buClr>
              <a:buSzPct val="100000"/>
              <a:buFont typeface="Wingdings" charset="2"/>
              <a:buChar char="§"/>
              <a:defRPr sz="4500" b="0">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bg2">
                    <a:lumMod val="65000"/>
                  </a:schemeClr>
                </a:solidFill>
                <a:latin typeface="Arial" panose="020B0604020202020204" pitchFamily="34" charset="0"/>
                <a:cs typeface="Arial" panose="020B0604020202020204" pitchFamily="34" charset="0"/>
              </a:rPr>
              <a:t>© 2014 Autodesk</a:t>
            </a:r>
            <a:endParaRPr lang="en-US" sz="1100" b="0" i="0" dirty="0">
              <a:solidFill>
                <a:schemeClr val="bg2">
                  <a:lumMod val="65000"/>
                </a:schemeClr>
              </a:solidFill>
              <a:latin typeface="Arial" panose="020B0604020202020204" pitchFamily="34" charset="0"/>
              <a:cs typeface="Arial" panose="020B0604020202020204" pitchFamily="34" charset="0"/>
            </a:endParaRPr>
          </a:p>
        </p:txBody>
      </p:sp>
      <p:pic>
        <p:nvPicPr>
          <p:cNvPr id="10" name="Picture 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329823850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Box 3"/>
          <p:cNvSpPr txBox="1"/>
          <p:nvPr userDrawn="1"/>
        </p:nvSpPr>
        <p:spPr>
          <a:xfrm>
            <a:off x="131709" y="8356601"/>
            <a:ext cx="15997291" cy="677108"/>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endParaRPr lang="en-US" sz="1100" dirty="0" smtClean="0">
              <a:solidFill>
                <a:srgbClr val="FFFFFF">
                  <a:lumMod val="65000"/>
                </a:srgbClr>
              </a:solidFill>
              <a:cs typeface="Arial" panose="020B0604020202020204" pitchFamily="34" charset="0"/>
            </a:endParaRPr>
          </a:p>
          <a:p>
            <a:r>
              <a:rPr lang="en-US" sz="1100" dirty="0" smtClean="0">
                <a:solidFill>
                  <a:srgbClr val="FFFFFF">
                    <a:lumMod val="65000"/>
                  </a:srgbClr>
                </a:solidFill>
                <a:cs typeface="Arial" panose="020B0604020202020204" pitchFamily="34" charset="0"/>
              </a:rPr>
              <a:t>© 2014 Autodesk, Inc. All rights reserved.</a:t>
            </a:r>
            <a:endParaRPr lang="en-US" sz="1100" dirty="0">
              <a:solidFill>
                <a:srgbClr val="FFFFFF">
                  <a:lumMod val="65000"/>
                </a:srgbClr>
              </a:solidFill>
              <a:cs typeface="Arial" panose="020B0604020202020204" pitchFamily="34" charset="0"/>
            </a:endParaRPr>
          </a:p>
        </p:txBody>
      </p:sp>
      <p:pic>
        <p:nvPicPr>
          <p:cNvPr id="6" name="Picture 5" descr="autodesk-logo-cmyk-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31499" y="3433763"/>
            <a:ext cx="11430000" cy="1905000"/>
          </a:xfrm>
          <a:prstGeom prst="rect">
            <a:avLst/>
          </a:prstGeom>
        </p:spPr>
      </p:pic>
    </p:spTree>
    <p:extLst>
      <p:ext uri="{BB962C8B-B14F-4D97-AF65-F5344CB8AC3E}">
        <p14:creationId xmlns:p14="http://schemas.microsoft.com/office/powerpoint/2010/main" val="327715389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41868" y="341380"/>
            <a:ext cx="14696861" cy="1328305"/>
          </a:xfrm>
          <a:prstGeom prst="rect">
            <a:avLst/>
          </a:prstGeom>
        </p:spPr>
        <p:txBody>
          <a:bodyPr lIns="121926" tIns="60963" rIns="121926" bIns="60963"/>
          <a:lstStyle>
            <a:lvl1pPr>
              <a:defRPr baseline="0">
                <a:solidFill>
                  <a:schemeClr val="accent4"/>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741868" y="2011681"/>
            <a:ext cx="14696861" cy="6278881"/>
          </a:xfrm>
          <a:prstGeom prst="rect">
            <a:avLst/>
          </a:prstGeom>
        </p:spPr>
        <p:txBody>
          <a:bodyPr lIns="121926" tIns="60963" rIns="121926" bIns="60963"/>
          <a:lstStyle>
            <a:lvl1pPr marL="512720" indent="-512720">
              <a:buClr>
                <a:schemeClr val="accent4"/>
              </a:buClr>
              <a:defRPr>
                <a:latin typeface="Arial" pitchFamily="34" charset="0"/>
                <a:cs typeface="Arial" pitchFamily="34" charset="0"/>
              </a:defRPr>
            </a:lvl1pPr>
            <a:lvl2pPr>
              <a:buClr>
                <a:schemeClr val="accent4"/>
              </a:buClr>
              <a:defRPr>
                <a:latin typeface="Arial" pitchFamily="34" charset="0"/>
                <a:cs typeface="Arial" pitchFamily="34" charset="0"/>
              </a:defRPr>
            </a:lvl2pPr>
            <a:lvl3pPr>
              <a:buClr>
                <a:schemeClr val="accent4"/>
              </a:buClr>
              <a:defRPr>
                <a:latin typeface="Arial" pitchFamily="34" charset="0"/>
                <a:cs typeface="Arial" pitchFamily="34" charset="0"/>
              </a:defRPr>
            </a:lvl3pPr>
            <a:lvl4pPr>
              <a:buClr>
                <a:schemeClr val="accent4"/>
              </a:buClr>
              <a:defRPr>
                <a:latin typeface="Arial" pitchFamily="34" charset="0"/>
                <a:cs typeface="Arial" pitchFamily="34" charset="0"/>
              </a:defRPr>
            </a:lvl4pPr>
            <a:lvl5pPr>
              <a:buClr>
                <a:schemeClr val="accent4"/>
              </a:buCl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6334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panose="020B0604020202020204" pitchFamily="34" charset="0"/>
                <a:cs typeface="Arial" panose="020B0604020202020204" pitchFamily="34" charset="0"/>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5"/>
              </a:buClr>
              <a:buSzPct val="100000"/>
              <a:buFont typeface="Wingdings" charset="2"/>
              <a:buChar char="§"/>
              <a:defRPr sz="4500" b="0">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panose="020B0604020202020204" pitchFamily="34" charset="0"/>
                <a:cs typeface="Arial" panose="020B0604020202020204" pitchFamily="34" charset="0"/>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smtClean="0"/>
              <a:t>Image credit line goes here</a:t>
            </a:r>
            <a:endParaRPr lang="en-US" dirty="0"/>
          </a:p>
        </p:txBody>
      </p:sp>
      <p:sp>
        <p:nvSpPr>
          <p:cNvPr id="18" name="Rectangle 17"/>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bg2">
                    <a:lumMod val="65000"/>
                  </a:schemeClr>
                </a:solidFill>
                <a:latin typeface="Arial" panose="020B0604020202020204" pitchFamily="34" charset="0"/>
                <a:cs typeface="Arial" panose="020B0604020202020204" pitchFamily="34" charset="0"/>
              </a:rPr>
              <a:t>© 2014 Autodesk</a:t>
            </a:r>
            <a:endParaRPr lang="en-US" sz="1100" b="0" i="0" dirty="0">
              <a:solidFill>
                <a:schemeClr val="bg2">
                  <a:lumMod val="65000"/>
                </a:schemeClr>
              </a:solidFill>
              <a:latin typeface="Arial" panose="020B0604020202020204" pitchFamily="34" charset="0"/>
              <a:cs typeface="Arial" panose="020B0604020202020204" pitchFamily="34" charset="0"/>
            </a:endParaRPr>
          </a:p>
        </p:txBody>
      </p:sp>
      <p:pic>
        <p:nvPicPr>
          <p:cNvPr id="20" name="Picture 1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42492357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spTree>
      <p:nvGrpSpPr>
        <p:cNvPr id="1" name=""/>
        <p:cNvGrpSpPr/>
        <p:nvPr/>
      </p:nvGrpSpPr>
      <p:grpSpPr>
        <a:xfrm>
          <a:off x="0" y="0"/>
          <a:ext cx="0" cy="0"/>
          <a:chOff x="0" y="0"/>
          <a:chExt cx="0" cy="0"/>
        </a:xfrm>
      </p:grpSpPr>
      <p:sp>
        <p:nvSpPr>
          <p:cNvPr id="18" name="Rectangle 17"/>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bg2">
                    <a:lumMod val="65000"/>
                  </a:schemeClr>
                </a:solidFill>
                <a:latin typeface="Arial" panose="020B0604020202020204" pitchFamily="34" charset="0"/>
                <a:cs typeface="Arial" panose="020B0604020202020204" pitchFamily="34" charset="0"/>
              </a:rPr>
              <a:t>© 2014 Autodesk</a:t>
            </a:r>
            <a:endParaRPr lang="en-US" sz="1100" b="0" i="0" dirty="0">
              <a:solidFill>
                <a:schemeClr val="bg2">
                  <a:lumMod val="65000"/>
                </a:schemeClr>
              </a:solidFill>
              <a:latin typeface="Arial" panose="020B0604020202020204" pitchFamily="34" charset="0"/>
              <a:cs typeface="Arial" panose="020B0604020202020204" pitchFamily="34" charset="0"/>
            </a:endParaRPr>
          </a:p>
        </p:txBody>
      </p:sp>
      <p:pic>
        <p:nvPicPr>
          <p:cNvPr id="20" name="Picture 19"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
        <p:nvSpPr>
          <p:cNvPr id="13" name="Title 1"/>
          <p:cNvSpPr>
            <a:spLocks noGrp="1"/>
          </p:cNvSpPr>
          <p:nvPr>
            <p:ph type="title" hasCustomPrompt="1"/>
          </p:nvPr>
        </p:nvSpPr>
        <p:spPr>
          <a:xfrm>
            <a:off x="0" y="0"/>
            <a:ext cx="16257588" cy="8267700"/>
          </a:xfrm>
          <a:prstGeom prst="rect">
            <a:avLst/>
          </a:prstGeom>
        </p:spPr>
        <p:txBody>
          <a:bodyPr anchor="ctr"/>
          <a:lstStyle>
            <a:lvl1pPr algn="ctr">
              <a:defRPr sz="14000">
                <a:solidFill>
                  <a:schemeClr val="accent5"/>
                </a:solidFill>
                <a:latin typeface="Arial" panose="020B0604020202020204" pitchFamily="34" charset="0"/>
                <a:cs typeface="Arial" panose="020B0604020202020204" pitchFamily="34" charset="0"/>
              </a:defRPr>
            </a:lvl1pPr>
          </a:lstStyle>
          <a:p>
            <a:r>
              <a:rPr lang="en-US" dirty="0" smtClean="0"/>
              <a:t>Keyword</a:t>
            </a:r>
            <a:endParaRPr lang="en-US" dirty="0"/>
          </a:p>
        </p:txBody>
      </p:sp>
    </p:spTree>
    <p:extLst>
      <p:ext uri="{BB962C8B-B14F-4D97-AF65-F5344CB8AC3E}">
        <p14:creationId xmlns:p14="http://schemas.microsoft.com/office/powerpoint/2010/main" val="1930379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Box 3"/>
          <p:cNvSpPr txBox="1"/>
          <p:nvPr userDrawn="1"/>
        </p:nvSpPr>
        <p:spPr>
          <a:xfrm>
            <a:off x="131709" y="8356601"/>
            <a:ext cx="15997291" cy="677108"/>
          </a:xfrm>
          <a:prstGeom prst="rect">
            <a:avLst/>
          </a:prstGeom>
          <a:noFill/>
        </p:spPr>
        <p:txBody>
          <a:bodyPr wrap="square" lIns="0" tIns="0" rIns="0" bIns="0" rtlCol="0">
            <a:spAutoFit/>
          </a:bodyPr>
          <a:lstStyle/>
          <a:p>
            <a:r>
              <a:rPr lang="en-US" sz="1100" b="0" i="0" dirty="0" smtClean="0">
                <a:solidFill>
                  <a:schemeClr val="bg2">
                    <a:lumMod val="65000"/>
                  </a:schemeClr>
                </a:solidFill>
                <a:latin typeface="Arial" panose="020B0604020202020204" pitchFamily="34" charset="0"/>
                <a:cs typeface="Arial" panose="020B0604020202020204" pitchFamily="34" charset="0"/>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endParaRPr lang="en-US" sz="1100" b="0" i="0" dirty="0" smtClean="0">
              <a:solidFill>
                <a:schemeClr val="bg2">
                  <a:lumMod val="65000"/>
                </a:schemeClr>
              </a:solidFill>
              <a:latin typeface="Arial" panose="020B0604020202020204" pitchFamily="34" charset="0"/>
              <a:cs typeface="Arial" panose="020B0604020202020204" pitchFamily="34" charset="0"/>
            </a:endParaRPr>
          </a:p>
          <a:p>
            <a:r>
              <a:rPr lang="en-US" sz="1100" b="0" i="0" dirty="0" smtClean="0">
                <a:solidFill>
                  <a:schemeClr val="bg2">
                    <a:lumMod val="65000"/>
                  </a:schemeClr>
                </a:solidFill>
                <a:latin typeface="Arial" panose="020B0604020202020204" pitchFamily="34" charset="0"/>
                <a:cs typeface="Arial" panose="020B0604020202020204" pitchFamily="34" charset="0"/>
              </a:rPr>
              <a:t>© 2014 Autodesk, Inc. All right</a:t>
            </a:r>
            <a:r>
              <a:rPr lang="en-US" sz="1100" b="0" i="0" baseline="0" dirty="0" smtClean="0">
                <a:solidFill>
                  <a:schemeClr val="bg2">
                    <a:lumMod val="65000"/>
                  </a:schemeClr>
                </a:solidFill>
                <a:latin typeface="Arial" panose="020B0604020202020204" pitchFamily="34" charset="0"/>
                <a:cs typeface="Arial" panose="020B0604020202020204" pitchFamily="34" charset="0"/>
              </a:rPr>
              <a:t>s reserved.</a:t>
            </a:r>
            <a:endParaRPr lang="en-US" sz="1100" b="0" i="0" dirty="0">
              <a:solidFill>
                <a:schemeClr val="bg2">
                  <a:lumMod val="65000"/>
                </a:schemeClr>
              </a:solidFill>
              <a:latin typeface="Arial" panose="020B0604020202020204" pitchFamily="34" charset="0"/>
              <a:cs typeface="Arial" panose="020B0604020202020204" pitchFamily="34" charset="0"/>
            </a:endParaRPr>
          </a:p>
        </p:txBody>
      </p:sp>
      <p:pic>
        <p:nvPicPr>
          <p:cNvPr id="6" name="Picture 5" descr="autodesk-logo-cmyk-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31499" y="3433763"/>
            <a:ext cx="11430000" cy="1905000"/>
          </a:xfrm>
          <a:prstGeom prst="rect">
            <a:avLst/>
          </a:prstGeom>
        </p:spPr>
      </p:pic>
    </p:spTree>
    <p:extLst>
      <p:ext uri="{BB962C8B-B14F-4D97-AF65-F5344CB8AC3E}">
        <p14:creationId xmlns:p14="http://schemas.microsoft.com/office/powerpoint/2010/main" val="28899729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741868" y="340708"/>
            <a:ext cx="14696495" cy="1328602"/>
          </a:xfrm>
          <a:prstGeom prst="rect">
            <a:avLst/>
          </a:prstGeom>
        </p:spPr>
        <p:txBody>
          <a:bodyPr lIns="91425" tIns="45712" rIns="91425" bIns="45712"/>
          <a:lstStyle/>
          <a:p>
            <a:r>
              <a:rPr lang="en-US" smtClean="0"/>
              <a:t>Click to edit Master title style</a:t>
            </a:r>
            <a:endParaRPr lang="en-US"/>
          </a:p>
        </p:txBody>
      </p:sp>
      <p:sp>
        <p:nvSpPr>
          <p:cNvPr id="8" name="Content Placeholder 8"/>
          <p:cNvSpPr>
            <a:spLocks noGrp="1"/>
          </p:cNvSpPr>
          <p:nvPr>
            <p:ph sz="quarter" idx="10"/>
          </p:nvPr>
        </p:nvSpPr>
        <p:spPr>
          <a:xfrm>
            <a:off x="754088" y="2013883"/>
            <a:ext cx="14706095" cy="6281598"/>
          </a:xfrm>
          <a:prstGeom prst="rect">
            <a:avLst/>
          </a:prstGeom>
        </p:spPr>
        <p:txBody>
          <a:bodyPr lIns="91425" tIns="45712" rIns="91425" bIns="4571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598324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pic>
        <p:nvPicPr>
          <p:cNvPr id="8" name="Picture 7" descr="Flat_footer.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981700"/>
            <a:ext cx="16256000" cy="533400"/>
          </a:xfrm>
          <a:prstGeom prst="rect">
            <a:avLst/>
          </a:prstGeom>
        </p:spPr>
      </p:pic>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5"/>
                </a:solidFill>
                <a:latin typeface="Arial" panose="020B0604020202020204" pitchFamily="34" charset="0"/>
                <a:cs typeface="Arial" panose="020B0604020202020204" pitchFamily="34" charset="0"/>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chemeClr val="tx2"/>
                </a:solidFill>
                <a:latin typeface="Arial" panose="020B0604020202020204" pitchFamily="34" charset="0"/>
                <a:cs typeface="Arial" panose="020B0604020202020204" pitchFamily="34" charset="0"/>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chemeClr val="tx2"/>
                </a:solidFill>
                <a:latin typeface="Arial" panose="020B0604020202020204" pitchFamily="34" charset="0"/>
                <a:cs typeface="Arial" panose="020B0604020202020204" pitchFamily="34" charset="0"/>
              </a:defRPr>
            </a:lvl1pPr>
          </a:lstStyle>
          <a:p>
            <a:pPr lvl="0"/>
            <a:r>
              <a:rPr lang="en-US" dirty="0" smtClean="0"/>
              <a:t>Presenter Title</a:t>
            </a:r>
            <a:endParaRPr lang="en-US" dirty="0"/>
          </a:p>
        </p:txBody>
      </p:sp>
      <p:sp>
        <p:nvSpPr>
          <p:cNvPr id="7" name="Text Placeholder 15"/>
          <p:cNvSpPr>
            <a:spLocks noGrp="1"/>
          </p:cNvSpPr>
          <p:nvPr>
            <p:ph type="body" sz="quarter" idx="14" hasCustomPrompt="1"/>
          </p:nvPr>
        </p:nvSpPr>
        <p:spPr>
          <a:xfrm>
            <a:off x="812880" y="2822837"/>
            <a:ext cx="9596241" cy="420285"/>
          </a:xfrm>
          <a:prstGeom prst="rect">
            <a:avLst/>
          </a:prstGeom>
        </p:spPr>
        <p:txBody>
          <a:bodyPr lIns="0" tIns="0" rIns="0" bIns="0">
            <a:noAutofit/>
          </a:bodyPr>
          <a:lstStyle>
            <a:lvl1pPr marL="0" indent="0">
              <a:spcBef>
                <a:spcPts val="0"/>
              </a:spcBef>
              <a:buNone/>
              <a:defRPr sz="2400" b="1" baseline="0">
                <a:solidFill>
                  <a:schemeClr val="accent5"/>
                </a:solidFill>
                <a:latin typeface="Arial" panose="020B0604020202020204" pitchFamily="34" charset="0"/>
                <a:cs typeface="Arial" panose="020B0604020202020204" pitchFamily="34" charset="0"/>
              </a:defRPr>
            </a:lvl1pPr>
          </a:lstStyle>
          <a:p>
            <a:pPr lvl="0"/>
            <a:r>
              <a:rPr lang="en-US" dirty="0" smtClean="0"/>
              <a:t>Event name 2013</a:t>
            </a:r>
            <a:endParaRPr lang="en-US" dirty="0"/>
          </a:p>
        </p:txBody>
      </p:sp>
      <p:grpSp>
        <p:nvGrpSpPr>
          <p:cNvPr id="10" name="Group 9"/>
          <p:cNvGrpSpPr/>
          <p:nvPr userDrawn="1"/>
        </p:nvGrpSpPr>
        <p:grpSpPr>
          <a:xfrm>
            <a:off x="14109700" y="5981700"/>
            <a:ext cx="2146300" cy="533400"/>
            <a:chOff x="14109700" y="5981700"/>
            <a:chExt cx="2146300" cy="533400"/>
          </a:xfrm>
        </p:grpSpPr>
        <p:sp>
          <p:nvSpPr>
            <p:cNvPr id="9" name="Rectangle 8"/>
            <p:cNvSpPr/>
            <p:nvPr userDrawn="1"/>
          </p:nvSpPr>
          <p:spPr>
            <a:xfrm>
              <a:off x="14109700" y="5981700"/>
              <a:ext cx="21463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pic>
          <p:nvPicPr>
            <p:cNvPr id="3" name="Picture 2" descr="autodesk-logo-rgb-color-logo-black-text-larg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236701" y="6108701"/>
              <a:ext cx="1867535" cy="313055"/>
            </a:xfrm>
            <a:prstGeom prst="rect">
              <a:avLst/>
            </a:prstGeom>
          </p:spPr>
        </p:pic>
      </p:grpSp>
      <p:sp>
        <p:nvSpPr>
          <p:cNvPr id="14" name="TextBox 13"/>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000000">
                    <a:lumMod val="65000"/>
                    <a:lumOff val="35000"/>
                  </a:srgbClr>
                </a:solidFill>
                <a:cs typeface="Arial" panose="020B0604020202020204" pitchFamily="34" charset="0"/>
              </a:rPr>
              <a:t>© 2014 Autodesk</a:t>
            </a:r>
            <a:endParaRPr lang="en-US" sz="1100" dirty="0">
              <a:solidFill>
                <a:srgbClr val="000000">
                  <a:lumMod val="65000"/>
                  <a:lumOff val="35000"/>
                </a:srgbClr>
              </a:solidFill>
              <a:cs typeface="Arial" panose="020B0604020202020204" pitchFamily="34" charset="0"/>
            </a:endParaRPr>
          </a:p>
        </p:txBody>
      </p:sp>
    </p:spTree>
    <p:extLst>
      <p:ext uri="{BB962C8B-B14F-4D97-AF65-F5344CB8AC3E}">
        <p14:creationId xmlns:p14="http://schemas.microsoft.com/office/powerpoint/2010/main" val="42810235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5"/>
              </a:buClr>
              <a:buSzPct val="100000"/>
              <a:buFont typeface="Wingdings" charset="2"/>
              <a:buChar char="§"/>
              <a:defRPr sz="4500" b="0">
                <a:solidFill>
                  <a:schemeClr val="tx1"/>
                </a:solidFill>
                <a:latin typeface="Arial" panose="020B0604020202020204" pitchFamily="34" charset="0"/>
                <a:cs typeface="Arial" panose="020B0604020202020204" pitchFamily="34" charset="0"/>
              </a:defRPr>
            </a:lvl1pPr>
            <a:lvl2pPr marL="1320817" indent="-457200">
              <a:buClr>
                <a:schemeClr val="accent5"/>
              </a:buClr>
              <a:buSzPct val="100000"/>
              <a:buFont typeface="Wingdings" charset="2"/>
              <a:buChar char="§"/>
              <a:defRPr sz="3600" b="0">
                <a:solidFill>
                  <a:schemeClr val="tx1"/>
                </a:solidFill>
                <a:latin typeface="Arial" panose="020B0604020202020204" pitchFamily="34" charset="0"/>
                <a:cs typeface="Arial" panose="020B0604020202020204" pitchFamily="34" charset="0"/>
              </a:defRPr>
            </a:lvl2pPr>
            <a:lvl3pPr marL="2032025" indent="-411480">
              <a:buClr>
                <a:schemeClr val="accent5"/>
              </a:buClr>
              <a:buSzPct val="100000"/>
              <a:buFont typeface="Wingdings" charset="2"/>
              <a:buChar char="§"/>
              <a:defRPr sz="3200" b="0">
                <a:solidFill>
                  <a:schemeClr val="tx1"/>
                </a:solidFill>
                <a:latin typeface="Arial" panose="020B0604020202020204" pitchFamily="34" charset="0"/>
                <a:cs typeface="Arial" panose="020B0604020202020204" pitchFamily="34" charset="0"/>
              </a:defRPr>
            </a:lvl3pPr>
            <a:lvl4pPr marL="2844836" indent="-365760">
              <a:buClr>
                <a:schemeClr val="accent5"/>
              </a:buClr>
              <a:buSzPct val="100000"/>
              <a:buFont typeface="Wingdings" charset="2"/>
              <a:buChar char="§"/>
              <a:defRPr sz="2700" b="0">
                <a:solidFill>
                  <a:schemeClr val="tx1"/>
                </a:solidFill>
                <a:latin typeface="Arial" panose="020B0604020202020204" pitchFamily="34" charset="0"/>
                <a:cs typeface="Arial" panose="020B0604020202020204" pitchFamily="34" charset="0"/>
              </a:defRPr>
            </a:lvl4pPr>
            <a:lvl5pPr marL="3657646" indent="-320040">
              <a:buClr>
                <a:schemeClr val="accent5"/>
              </a:buClr>
              <a:buSzPct val="100000"/>
              <a:buFont typeface="Wingdings" charset="2"/>
              <a:buChar char="§"/>
              <a:defRPr sz="2400" b="0">
                <a:solidFill>
                  <a:schemeClr val="tx1"/>
                </a:solidFill>
                <a:latin typeface="Arial" panose="020B0604020202020204" pitchFamily="34" charset="0"/>
                <a:cs typeface="Arial" panose="020B0604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baseline="0">
                <a:solidFill>
                  <a:schemeClr val="accent5"/>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7" name="Rectangle 6"/>
          <p:cNvSpPr/>
          <p:nvPr userDrawn="1"/>
        </p:nvSpPr>
        <p:spPr>
          <a:xfrm>
            <a:off x="0" y="8610600"/>
            <a:ext cx="16257588" cy="533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Arial" panose="020B0604020202020204" pitchFamily="34" charset="0"/>
            </a:endParaRPr>
          </a:p>
        </p:txBody>
      </p:sp>
      <p:sp>
        <p:nvSpPr>
          <p:cNvPr id="8" name="TextBox 7"/>
          <p:cNvSpPr txBox="1"/>
          <p:nvPr userDrawn="1"/>
        </p:nvSpPr>
        <p:spPr>
          <a:xfrm>
            <a:off x="131709" y="8795059"/>
            <a:ext cx="1295233" cy="169277"/>
          </a:xfrm>
          <a:prstGeom prst="rect">
            <a:avLst/>
          </a:prstGeom>
          <a:noFill/>
        </p:spPr>
        <p:txBody>
          <a:bodyPr wrap="square" lIns="0" tIns="0" rIns="0" bIns="0" rtlCol="0">
            <a:spAutoFit/>
          </a:bodyPr>
          <a:lstStyle/>
          <a:p>
            <a:r>
              <a:rPr lang="en-US" sz="1100" dirty="0" smtClean="0">
                <a:solidFill>
                  <a:srgbClr val="FFFFFF">
                    <a:lumMod val="65000"/>
                  </a:srgbClr>
                </a:solidFill>
                <a:cs typeface="Arial" panose="020B0604020202020204" pitchFamily="34" charset="0"/>
              </a:rPr>
              <a:t>© 2014 Autodesk</a:t>
            </a:r>
            <a:endParaRPr lang="en-US" sz="1100" dirty="0">
              <a:solidFill>
                <a:srgbClr val="FFFFFF">
                  <a:lumMod val="65000"/>
                </a:srgbClr>
              </a:solidFill>
              <a:cs typeface="Arial" panose="020B0604020202020204" pitchFamily="34" charset="0"/>
            </a:endParaRPr>
          </a:p>
        </p:txBody>
      </p:sp>
      <p:pic>
        <p:nvPicPr>
          <p:cNvPr id="9" name="Picture 8"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236702" y="8724902"/>
            <a:ext cx="1867535" cy="313055"/>
          </a:xfrm>
          <a:prstGeom prst="rect">
            <a:avLst/>
          </a:prstGeom>
        </p:spPr>
      </p:pic>
    </p:spTree>
    <p:extLst>
      <p:ext uri="{BB962C8B-B14F-4D97-AF65-F5344CB8AC3E}">
        <p14:creationId xmlns:p14="http://schemas.microsoft.com/office/powerpoint/2010/main" val="26887585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4" r:id="rId2"/>
    <p:sldLayoutId id="2147483653" r:id="rId3"/>
    <p:sldLayoutId id="2147483662" r:id="rId4"/>
    <p:sldLayoutId id="2147483671" r:id="rId5"/>
    <p:sldLayoutId id="2147483669" r:id="rId6"/>
    <p:sldLayoutId id="2147483708"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32926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3462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61516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hyperlink" Target="https://razorleaf.com/2015/10/best-practices-for-user-security-in-plm-360/" TargetMode="External"/><Relationship Id="rId5" Type="http://schemas.openxmlformats.org/officeDocument/2006/relationships/hyperlink" Target="https://razorleaf.com/2015/08/understanding-users-groups-roles-and-permissions-in-autodesk-plm-360/"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7405" y="8241249"/>
            <a:ext cx="2251750" cy="605571"/>
          </a:xfrm>
          <a:prstGeom prst="rect">
            <a:avLst/>
          </a:prstGeom>
        </p:spPr>
      </p:pic>
      <p:sp>
        <p:nvSpPr>
          <p:cNvPr id="10" name="Text Placeholder 1"/>
          <p:cNvSpPr>
            <a:spLocks noGrp="1"/>
          </p:cNvSpPr>
          <p:nvPr>
            <p:ph type="body" sz="quarter" idx="10"/>
          </p:nvPr>
        </p:nvSpPr>
        <p:spPr>
          <a:xfrm>
            <a:off x="812880" y="3867411"/>
            <a:ext cx="9596241" cy="1478071"/>
          </a:xfrm>
        </p:spPr>
        <p:txBody>
          <a:bodyPr/>
          <a:lstStyle/>
          <a:p>
            <a:r>
              <a:rPr lang="en-US" dirty="0" smtClean="0"/>
              <a:t>Admin Training</a:t>
            </a:r>
          </a:p>
          <a:p>
            <a:r>
              <a:rPr lang="en-US" dirty="0" smtClean="0">
                <a:solidFill>
                  <a:schemeClr val="tx1"/>
                </a:solidFill>
              </a:rPr>
              <a:t>Site Administration</a:t>
            </a:r>
            <a:endParaRPr lang="en-US" dirty="0">
              <a:solidFill>
                <a:schemeClr val="tx1"/>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62" y="3189249"/>
            <a:ext cx="2639448" cy="509833"/>
          </a:xfrm>
          <a:prstGeom prst="rect">
            <a:avLst/>
          </a:prstGeom>
        </p:spPr>
      </p:pic>
    </p:spTree>
    <p:extLst>
      <p:ext uri="{BB962C8B-B14F-4D97-AF65-F5344CB8AC3E}">
        <p14:creationId xmlns:p14="http://schemas.microsoft.com/office/powerpoint/2010/main" val="2257235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2881" y="366185"/>
            <a:ext cx="7336630" cy="672400"/>
          </a:xfrm>
        </p:spPr>
        <p:txBody>
          <a:bodyPr/>
          <a:lstStyle/>
          <a:p>
            <a:r>
              <a:rPr lang="en-US" dirty="0" smtClean="0"/>
              <a:t>Workspace Relationships</a:t>
            </a:r>
            <a:endParaRPr lang="en-US" dirty="0"/>
          </a:p>
        </p:txBody>
      </p:sp>
      <p:sp>
        <p:nvSpPr>
          <p:cNvPr id="16" name="Content Placeholder 1"/>
          <p:cNvSpPr txBox="1">
            <a:spLocks/>
          </p:cNvSpPr>
          <p:nvPr/>
        </p:nvSpPr>
        <p:spPr>
          <a:xfrm>
            <a:off x="651622" y="2741602"/>
            <a:ext cx="3628829" cy="49192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Linking Workspaces</a:t>
            </a:r>
          </a:p>
          <a:p>
            <a:pPr marL="106688" indent="0">
              <a:buFont typeface="Wingdings" charset="2"/>
              <a:buNone/>
            </a:pPr>
            <a:endParaRPr lang="en-US" sz="2800" dirty="0" smtClean="0"/>
          </a:p>
          <a:p>
            <a:pPr marL="224254" lvl="1" indent="0">
              <a:buNone/>
            </a:pPr>
            <a:endParaRPr lang="en-US" sz="1600" dirty="0"/>
          </a:p>
          <a:p>
            <a:pPr marL="1317712" lvl="2" indent="-382250">
              <a:buFont typeface="Wingdings" panose="05000000000000000000" pitchFamily="2" charset="2"/>
              <a:buChar char="§"/>
            </a:pPr>
            <a:endParaRPr lang="en-US" sz="1200" dirty="0" smtClean="0"/>
          </a:p>
          <a:p>
            <a:endParaRPr lang="en-US" sz="44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061" y="5537497"/>
            <a:ext cx="4067315" cy="2946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451" y="1575130"/>
            <a:ext cx="11574241" cy="3316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1"/>
          <p:cNvSpPr txBox="1">
            <a:spLocks/>
          </p:cNvSpPr>
          <p:nvPr/>
        </p:nvSpPr>
        <p:spPr>
          <a:xfrm>
            <a:off x="651622" y="6563468"/>
            <a:ext cx="3628829" cy="49192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Visualize Tool</a:t>
            </a:r>
          </a:p>
          <a:p>
            <a:pPr marL="106688" indent="0">
              <a:buFont typeface="Wingdings" charset="2"/>
              <a:buNone/>
            </a:pPr>
            <a:endParaRPr lang="en-US" sz="2800" dirty="0" smtClean="0"/>
          </a:p>
          <a:p>
            <a:pPr marL="224254" lvl="1" indent="0">
              <a:buNone/>
            </a:pPr>
            <a:endParaRPr lang="en-US" sz="1600" dirty="0"/>
          </a:p>
          <a:p>
            <a:pPr marL="1317712" lvl="2" indent="-382250">
              <a:buFont typeface="Wingdings" panose="05000000000000000000" pitchFamily="2" charset="2"/>
              <a:buChar char="§"/>
            </a:pPr>
            <a:endParaRPr lang="en-US" sz="1200" dirty="0" smtClean="0"/>
          </a:p>
          <a:p>
            <a:endParaRPr lang="en-US" sz="4400" dirty="0"/>
          </a:p>
        </p:txBody>
      </p:sp>
    </p:spTree>
    <p:extLst>
      <p:ext uri="{BB962C8B-B14F-4D97-AF65-F5344CB8AC3E}">
        <p14:creationId xmlns:p14="http://schemas.microsoft.com/office/powerpoint/2010/main" val="1934163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Demo Topics</a:t>
            </a:r>
            <a:br>
              <a:rPr lang="en-US" dirty="0" smtClean="0"/>
            </a:br>
            <a:r>
              <a:rPr lang="en-US" sz="3600" dirty="0">
                <a:solidFill>
                  <a:schemeClr val="bg1">
                    <a:lumMod val="50000"/>
                  </a:schemeClr>
                </a:solidFill>
              </a:rPr>
              <a:t>Workspace Administration Overview</a:t>
            </a:r>
          </a:p>
        </p:txBody>
      </p:sp>
      <p:grpSp>
        <p:nvGrpSpPr>
          <p:cNvPr id="12" name="Group 11"/>
          <p:cNvGrpSpPr/>
          <p:nvPr/>
        </p:nvGrpSpPr>
        <p:grpSpPr>
          <a:xfrm>
            <a:off x="11610156" y="215641"/>
            <a:ext cx="4378175" cy="930153"/>
            <a:chOff x="11610156" y="215641"/>
            <a:chExt cx="4378175" cy="930153"/>
          </a:xfrm>
        </p:grpSpPr>
        <p:sp>
          <p:nvSpPr>
            <p:cNvPr id="7" name="Rectangle 6"/>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8" name="Rectangle 7"/>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9" name="Rectangle 8"/>
            <p:cNvSpPr/>
            <p:nvPr/>
          </p:nvSpPr>
          <p:spPr>
            <a:xfrm>
              <a:off x="12851290" y="322849"/>
              <a:ext cx="860375" cy="715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10" name="Rectangle 9"/>
            <p:cNvSpPr/>
            <p:nvPr/>
          </p:nvSpPr>
          <p:spPr>
            <a:xfrm>
              <a:off x="13912114"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11" name="Rectangle 10"/>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
        <p:nvSpPr>
          <p:cNvPr id="16" name="Content Placeholder 1"/>
          <p:cNvSpPr txBox="1">
            <a:spLocks/>
          </p:cNvSpPr>
          <p:nvPr/>
        </p:nvSpPr>
        <p:spPr>
          <a:xfrm>
            <a:off x="812881" y="2027583"/>
            <a:ext cx="6568580" cy="610552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Downloading a Workspace</a:t>
            </a:r>
          </a:p>
          <a:p>
            <a:pPr marL="606504" lvl="1" indent="-382250">
              <a:buFont typeface="Wingdings" panose="05000000000000000000" pitchFamily="2" charset="2"/>
              <a:buChar char="§"/>
            </a:pPr>
            <a:r>
              <a:rPr lang="en-US" sz="1800" dirty="0" smtClean="0"/>
              <a:t>Browse App Store</a:t>
            </a:r>
          </a:p>
          <a:p>
            <a:pPr marL="224254" lvl="1" indent="0">
              <a:buNone/>
            </a:pPr>
            <a:endParaRPr lang="en-US" sz="1800" dirty="0"/>
          </a:p>
          <a:p>
            <a:pPr marL="106688" indent="0">
              <a:buNone/>
            </a:pPr>
            <a:r>
              <a:rPr lang="en-US" sz="3200" dirty="0"/>
              <a:t>Clone a Workspace</a:t>
            </a:r>
          </a:p>
          <a:p>
            <a:pPr marL="606504" lvl="1" indent="-382250">
              <a:buFont typeface="Wingdings" panose="05000000000000000000" pitchFamily="2" charset="2"/>
              <a:buChar char="§"/>
            </a:pPr>
            <a:r>
              <a:rPr lang="en-US" sz="1800" dirty="0" smtClean="0"/>
              <a:t>Cloning </a:t>
            </a:r>
            <a:r>
              <a:rPr lang="en-US" sz="1800" dirty="0"/>
              <a:t>a </a:t>
            </a:r>
            <a:r>
              <a:rPr lang="en-US" sz="1800" dirty="0" smtClean="0"/>
              <a:t>Workspace</a:t>
            </a:r>
          </a:p>
          <a:p>
            <a:pPr marL="606504" lvl="1" indent="-382250">
              <a:buFont typeface="Wingdings" panose="05000000000000000000" pitchFamily="2" charset="2"/>
              <a:buChar char="§"/>
            </a:pPr>
            <a:r>
              <a:rPr lang="en-US" sz="1800" dirty="0" smtClean="0"/>
              <a:t>Purge vs. Delete</a:t>
            </a:r>
            <a:endParaRPr lang="en-US" sz="1800" dirty="0"/>
          </a:p>
          <a:p>
            <a:pPr marL="606504" lvl="1" indent="-382250">
              <a:buFont typeface="Wingdings" panose="05000000000000000000" pitchFamily="2" charset="2"/>
              <a:buChar char="§"/>
            </a:pPr>
            <a:endParaRPr lang="en-US" sz="1800" dirty="0" smtClean="0"/>
          </a:p>
          <a:p>
            <a:pPr marL="106688" indent="0">
              <a:buNone/>
            </a:pPr>
            <a:r>
              <a:rPr lang="en-US" sz="3200" dirty="0" smtClean="0"/>
              <a:t>Create a Workspace</a:t>
            </a:r>
            <a:endParaRPr lang="en-US" sz="3200" dirty="0"/>
          </a:p>
          <a:p>
            <a:pPr marL="606504" lvl="1" indent="-382250">
              <a:buFont typeface="Wingdings" panose="05000000000000000000" pitchFamily="2" charset="2"/>
              <a:buChar char="§"/>
            </a:pPr>
            <a:r>
              <a:rPr lang="en-US" sz="1800" dirty="0" smtClean="0"/>
              <a:t>Types of Workspaces</a:t>
            </a:r>
          </a:p>
          <a:p>
            <a:pPr marL="606504" lvl="1" indent="-382250">
              <a:buFont typeface="Wingdings" panose="05000000000000000000" pitchFamily="2" charset="2"/>
              <a:buChar char="§"/>
            </a:pPr>
            <a:endParaRPr lang="en-US" sz="1800" dirty="0"/>
          </a:p>
          <a:p>
            <a:pPr marL="606504" lvl="1" indent="-382250">
              <a:buFont typeface="Wingdings" panose="05000000000000000000" pitchFamily="2" charset="2"/>
              <a:buChar char="§"/>
            </a:pPr>
            <a:endParaRPr lang="en-US" sz="1800" dirty="0" smtClean="0"/>
          </a:p>
          <a:p>
            <a:pPr marL="224254" lvl="1" indent="0">
              <a:buNone/>
            </a:pPr>
            <a:endParaRPr lang="en-US" sz="1800" dirty="0" smtClean="0"/>
          </a:p>
          <a:p>
            <a:pPr marL="606504" lvl="1" indent="-382250">
              <a:buFont typeface="Wingdings" panose="05000000000000000000" pitchFamily="2" charset="2"/>
              <a:buChar char="§"/>
            </a:pPr>
            <a:endParaRPr lang="en-US" sz="1800" dirty="0" smtClean="0"/>
          </a:p>
          <a:p>
            <a:pPr marL="606504" lvl="1" indent="-382250">
              <a:buFont typeface="Wingdings" panose="05000000000000000000" pitchFamily="2" charset="2"/>
              <a:buChar char="§"/>
            </a:pPr>
            <a:endParaRPr lang="en-US" sz="1800" dirty="0"/>
          </a:p>
          <a:p>
            <a:pPr marL="1317712" lvl="2" indent="-382250">
              <a:buFont typeface="Wingdings" panose="05000000000000000000" pitchFamily="2" charset="2"/>
              <a:buChar char="§"/>
            </a:pPr>
            <a:endParaRPr lang="en-US" sz="1400" dirty="0" smtClean="0"/>
          </a:p>
          <a:p>
            <a:endParaRPr lang="en-US" dirty="0"/>
          </a:p>
        </p:txBody>
      </p:sp>
      <p:pic>
        <p:nvPicPr>
          <p:cNvPr id="2" name="Picture 1"/>
          <p:cNvPicPr>
            <a:picLocks noChangeAspect="1"/>
          </p:cNvPicPr>
          <p:nvPr/>
        </p:nvPicPr>
        <p:blipFill>
          <a:blip r:embed="rId3"/>
          <a:stretch>
            <a:fillRect/>
          </a:stretch>
        </p:blipFill>
        <p:spPr>
          <a:xfrm>
            <a:off x="7682594" y="2027583"/>
            <a:ext cx="2025240" cy="2293896"/>
          </a:xfrm>
          <a:prstGeom prst="rect">
            <a:avLst/>
          </a:prstGeom>
        </p:spPr>
      </p:pic>
      <p:pic>
        <p:nvPicPr>
          <p:cNvPr id="3" name="Picture 2"/>
          <p:cNvPicPr>
            <a:picLocks noChangeAspect="1"/>
          </p:cNvPicPr>
          <p:nvPr/>
        </p:nvPicPr>
        <p:blipFill rotWithShape="1">
          <a:blip r:embed="rId4"/>
          <a:srcRect r="5646"/>
          <a:stretch/>
        </p:blipFill>
        <p:spPr>
          <a:xfrm>
            <a:off x="12220653" y="3020536"/>
            <a:ext cx="1021975" cy="3446335"/>
          </a:xfrm>
          <a:prstGeom prst="rect">
            <a:avLst/>
          </a:prstGeom>
        </p:spPr>
      </p:pic>
      <p:pic>
        <p:nvPicPr>
          <p:cNvPr id="4" name="Picture 3"/>
          <p:cNvPicPr>
            <a:picLocks noChangeAspect="1"/>
          </p:cNvPicPr>
          <p:nvPr/>
        </p:nvPicPr>
        <p:blipFill>
          <a:blip r:embed="rId5"/>
          <a:stretch>
            <a:fillRect/>
          </a:stretch>
        </p:blipFill>
        <p:spPr>
          <a:xfrm>
            <a:off x="4248506" y="6466871"/>
            <a:ext cx="8893416" cy="1666238"/>
          </a:xfrm>
          <a:prstGeom prst="rect">
            <a:avLst/>
          </a:prstGeom>
        </p:spPr>
      </p:pic>
    </p:spTree>
    <p:extLst>
      <p:ext uri="{BB962C8B-B14F-4D97-AF65-F5344CB8AC3E}">
        <p14:creationId xmlns:p14="http://schemas.microsoft.com/office/powerpoint/2010/main" val="13815156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812880" y="3986681"/>
            <a:ext cx="11670668" cy="731093"/>
          </a:xfrm>
        </p:spPr>
        <p:txBody>
          <a:bodyPr/>
          <a:lstStyle/>
          <a:p>
            <a:r>
              <a:rPr lang="en-US" dirty="0" smtClean="0">
                <a:solidFill>
                  <a:schemeClr val="tx1"/>
                </a:solidFill>
              </a:rPr>
              <a:t>2 – Managing User Security</a:t>
            </a:r>
            <a:endParaRPr lang="en-US" dirty="0">
              <a:solidFill>
                <a:schemeClr val="tx1"/>
              </a:solidFill>
            </a:endParaRPr>
          </a:p>
        </p:txBody>
      </p:sp>
    </p:spTree>
    <p:extLst>
      <p:ext uri="{BB962C8B-B14F-4D97-AF65-F5344CB8AC3E}">
        <p14:creationId xmlns:p14="http://schemas.microsoft.com/office/powerpoint/2010/main" val="2669501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ontent Placeholder 1"/>
          <p:cNvSpPr txBox="1">
            <a:spLocks/>
          </p:cNvSpPr>
          <p:nvPr/>
        </p:nvSpPr>
        <p:spPr>
          <a:xfrm>
            <a:off x="4726093" y="7818026"/>
            <a:ext cx="3334907" cy="54847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None/>
            </a:pPr>
            <a:r>
              <a:rPr lang="en-US" sz="1800" b="1" dirty="0" smtClean="0"/>
              <a:t>Role: </a:t>
            </a:r>
          </a:p>
          <a:p>
            <a:pPr marL="106688" indent="0" algn="ctr">
              <a:buNone/>
            </a:pPr>
            <a:r>
              <a:rPr lang="en-US" sz="1800" b="1" dirty="0" smtClean="0"/>
              <a:t>Items and BOMs [R/W]</a:t>
            </a:r>
          </a:p>
        </p:txBody>
      </p:sp>
      <p:sp>
        <p:nvSpPr>
          <p:cNvPr id="3" name="Title 2"/>
          <p:cNvSpPr>
            <a:spLocks noGrp="1"/>
          </p:cNvSpPr>
          <p:nvPr>
            <p:ph type="title"/>
          </p:nvPr>
        </p:nvSpPr>
        <p:spPr>
          <a:xfrm>
            <a:off x="4772039" y="354016"/>
            <a:ext cx="2314562" cy="786938"/>
          </a:xfrm>
        </p:spPr>
        <p:txBody>
          <a:bodyPr/>
          <a:lstStyle/>
          <a:p>
            <a:r>
              <a:rPr lang="en-US" dirty="0" smtClean="0"/>
              <a:t>Groups</a:t>
            </a:r>
            <a:endParaRPr lang="en-US" dirty="0"/>
          </a:p>
        </p:txBody>
      </p:sp>
      <p:sp>
        <p:nvSpPr>
          <p:cNvPr id="31" name="Title 2"/>
          <p:cNvSpPr txBox="1">
            <a:spLocks/>
          </p:cNvSpPr>
          <p:nvPr/>
        </p:nvSpPr>
        <p:spPr>
          <a:xfrm>
            <a:off x="8726819" y="341422"/>
            <a:ext cx="1854200" cy="718783"/>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Roles</a:t>
            </a:r>
            <a:endParaRPr lang="en-US" dirty="0"/>
          </a:p>
        </p:txBody>
      </p:sp>
      <p:sp>
        <p:nvSpPr>
          <p:cNvPr id="32" name="Title 2"/>
          <p:cNvSpPr txBox="1">
            <a:spLocks/>
          </p:cNvSpPr>
          <p:nvPr/>
        </p:nvSpPr>
        <p:spPr>
          <a:xfrm>
            <a:off x="12090400" y="366185"/>
            <a:ext cx="4497309" cy="809941"/>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Permissions</a:t>
            </a:r>
            <a:endParaRPr lang="en-US" dirty="0"/>
          </a:p>
        </p:txBody>
      </p:sp>
      <p:sp>
        <p:nvSpPr>
          <p:cNvPr id="41" name="Title 2"/>
          <p:cNvSpPr txBox="1">
            <a:spLocks/>
          </p:cNvSpPr>
          <p:nvPr/>
        </p:nvSpPr>
        <p:spPr>
          <a:xfrm>
            <a:off x="649307" y="411763"/>
            <a:ext cx="2093893" cy="729191"/>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Users</a:t>
            </a:r>
            <a:endParaRPr lang="en-US" dirty="0"/>
          </a:p>
        </p:txBody>
      </p:sp>
      <p:sp>
        <p:nvSpPr>
          <p:cNvPr id="44" name="Content Placeholder 1"/>
          <p:cNvSpPr txBox="1">
            <a:spLocks/>
          </p:cNvSpPr>
          <p:nvPr/>
        </p:nvSpPr>
        <p:spPr>
          <a:xfrm>
            <a:off x="649307" y="1176126"/>
            <a:ext cx="3831253" cy="1204184"/>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400" dirty="0" smtClean="0"/>
              <a:t>An </a:t>
            </a:r>
            <a:r>
              <a:rPr lang="en-US" sz="2400" b="1" dirty="0" smtClean="0">
                <a:solidFill>
                  <a:srgbClr val="C00000"/>
                </a:solidFill>
              </a:rPr>
              <a:t>individual person </a:t>
            </a:r>
            <a:r>
              <a:rPr lang="en-US" sz="2400" dirty="0" smtClean="0"/>
              <a:t>with an account for signing into </a:t>
            </a:r>
            <a:r>
              <a:rPr lang="en-US" sz="2400" dirty="0" smtClean="0"/>
              <a:t>Fusion Lifecycle.</a:t>
            </a:r>
            <a:endParaRPr lang="en-US" sz="2400" dirty="0"/>
          </a:p>
        </p:txBody>
      </p:sp>
      <p:sp>
        <p:nvSpPr>
          <p:cNvPr id="45" name="Content Placeholder 1"/>
          <p:cNvSpPr txBox="1">
            <a:spLocks/>
          </p:cNvSpPr>
          <p:nvPr/>
        </p:nvSpPr>
        <p:spPr>
          <a:xfrm>
            <a:off x="4632960" y="1176126"/>
            <a:ext cx="3941459" cy="1544214"/>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400" dirty="0" smtClean="0"/>
              <a:t>A </a:t>
            </a:r>
            <a:r>
              <a:rPr lang="en-US" sz="2400" b="1" dirty="0" smtClean="0">
                <a:solidFill>
                  <a:srgbClr val="C00000"/>
                </a:solidFill>
              </a:rPr>
              <a:t>set of users </a:t>
            </a:r>
            <a:r>
              <a:rPr lang="en-US" sz="2400" dirty="0" smtClean="0"/>
              <a:t>that contains various roles, usually mirroring the function they perform in the system.</a:t>
            </a:r>
            <a:endParaRPr lang="en-US" sz="2400" dirty="0"/>
          </a:p>
        </p:txBody>
      </p:sp>
      <p:sp>
        <p:nvSpPr>
          <p:cNvPr id="46" name="Content Placeholder 1"/>
          <p:cNvSpPr txBox="1">
            <a:spLocks/>
          </p:cNvSpPr>
          <p:nvPr/>
        </p:nvSpPr>
        <p:spPr>
          <a:xfrm>
            <a:off x="8726819" y="1176126"/>
            <a:ext cx="3211181" cy="1544214"/>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400" dirty="0" smtClean="0"/>
              <a:t>A </a:t>
            </a:r>
            <a:r>
              <a:rPr lang="en-US" sz="2400" b="1" dirty="0" smtClean="0">
                <a:solidFill>
                  <a:srgbClr val="C00000"/>
                </a:solidFill>
              </a:rPr>
              <a:t>collection of permissions </a:t>
            </a:r>
            <a:r>
              <a:rPr lang="en-US" sz="2400" dirty="0" smtClean="0"/>
              <a:t>that allow access to a specific workspace.</a:t>
            </a:r>
            <a:endParaRPr lang="en-US" sz="2400" dirty="0"/>
          </a:p>
        </p:txBody>
      </p:sp>
      <p:sp>
        <p:nvSpPr>
          <p:cNvPr id="47" name="Content Placeholder 1"/>
          <p:cNvSpPr txBox="1">
            <a:spLocks/>
          </p:cNvSpPr>
          <p:nvPr/>
        </p:nvSpPr>
        <p:spPr>
          <a:xfrm>
            <a:off x="12090400" y="1213959"/>
            <a:ext cx="3663301" cy="231888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400" dirty="0" smtClean="0"/>
              <a:t>An </a:t>
            </a:r>
            <a:r>
              <a:rPr lang="en-US" sz="2400" b="1" dirty="0" smtClean="0">
                <a:solidFill>
                  <a:srgbClr val="C00000"/>
                </a:solidFill>
              </a:rPr>
              <a:t>action that a user may perform </a:t>
            </a:r>
            <a:r>
              <a:rPr lang="en-US" sz="2400" dirty="0" smtClean="0"/>
              <a:t>such as viewing, adding, editing or deleting data. Includes visibility to tabs on the item.</a:t>
            </a:r>
            <a:endParaRPr lang="en-US" sz="2400" dirty="0"/>
          </a:p>
        </p:txBody>
      </p:sp>
      <p:cxnSp>
        <p:nvCxnSpPr>
          <p:cNvPr id="5" name="Straight Connector 4"/>
          <p:cNvCxnSpPr/>
          <p:nvPr/>
        </p:nvCxnSpPr>
        <p:spPr>
          <a:xfrm>
            <a:off x="368300" y="4345096"/>
            <a:ext cx="15385401"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12776160" y="5157346"/>
            <a:ext cx="2072280" cy="3209158"/>
            <a:chOff x="12776160" y="5157346"/>
            <a:chExt cx="2072280" cy="3209158"/>
          </a:xfrm>
        </p:grpSpPr>
        <p:sp>
          <p:nvSpPr>
            <p:cNvPr id="72" name="Content Placeholder 1"/>
            <p:cNvSpPr txBox="1">
              <a:spLocks/>
            </p:cNvSpPr>
            <p:nvPr/>
          </p:nvSpPr>
          <p:spPr>
            <a:xfrm>
              <a:off x="12776161" y="7818027"/>
              <a:ext cx="1921614" cy="54847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None/>
              </a:pPr>
              <a:r>
                <a:rPr lang="en-US" sz="1800" b="1" dirty="0" smtClean="0"/>
                <a:t>Workspace:</a:t>
              </a:r>
            </a:p>
            <a:p>
              <a:pPr marL="106688" indent="0" algn="ctr">
                <a:buNone/>
              </a:pPr>
              <a:r>
                <a:rPr lang="en-US" sz="1800" b="1" dirty="0" smtClean="0"/>
                <a:t>Items and BOMs</a:t>
              </a:r>
            </a:p>
          </p:txBody>
        </p:sp>
        <p:pic>
          <p:nvPicPr>
            <p:cNvPr id="88" name="Picture 4" descr="C:\Users\coheer\Desktop\Desktop Cleanup\App_icons\Engineer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6160" y="5157346"/>
              <a:ext cx="2072280" cy="20722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89" name="Content Placeholder 1"/>
          <p:cNvSpPr txBox="1">
            <a:spLocks/>
          </p:cNvSpPr>
          <p:nvPr/>
        </p:nvSpPr>
        <p:spPr>
          <a:xfrm>
            <a:off x="649307" y="7829042"/>
            <a:ext cx="3498150" cy="63575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None/>
            </a:pPr>
            <a:r>
              <a:rPr lang="en-US" sz="1800" b="1" dirty="0" smtClean="0"/>
              <a:t>Group: </a:t>
            </a:r>
          </a:p>
          <a:p>
            <a:pPr marL="106688" indent="0" algn="ctr">
              <a:buNone/>
            </a:pPr>
            <a:r>
              <a:rPr lang="en-US" sz="1800" b="1" dirty="0" smtClean="0"/>
              <a:t>Change Management - Editors</a:t>
            </a:r>
          </a:p>
        </p:txBody>
      </p:sp>
      <p:sp>
        <p:nvSpPr>
          <p:cNvPr id="91" name="Content Placeholder 1"/>
          <p:cNvSpPr txBox="1">
            <a:spLocks/>
          </p:cNvSpPr>
          <p:nvPr/>
        </p:nvSpPr>
        <p:spPr>
          <a:xfrm>
            <a:off x="8298906" y="7818027"/>
            <a:ext cx="3303983" cy="54847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None/>
            </a:pPr>
            <a:r>
              <a:rPr lang="en-US" sz="1800" b="1" dirty="0" smtClean="0"/>
              <a:t>Permissions:</a:t>
            </a:r>
          </a:p>
          <a:p>
            <a:pPr marL="106688" indent="0" algn="ctr">
              <a:buNone/>
            </a:pPr>
            <a:r>
              <a:rPr lang="en-US" sz="1800" b="1" dirty="0" smtClean="0"/>
              <a:t>Add, View, Edit</a:t>
            </a: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783" y="3024991"/>
            <a:ext cx="6294594" cy="1204183"/>
          </a:xfrm>
          <a:prstGeom prst="rect">
            <a:avLst/>
          </a:prstGeom>
        </p:spPr>
      </p:pic>
      <p:pic>
        <p:nvPicPr>
          <p:cNvPr id="8" name="Picture 7"/>
          <p:cNvPicPr>
            <a:picLocks noChangeAspect="1"/>
          </p:cNvPicPr>
          <p:nvPr/>
        </p:nvPicPr>
        <p:blipFill>
          <a:blip r:embed="rId4"/>
          <a:stretch>
            <a:fillRect/>
          </a:stretch>
        </p:blipFill>
        <p:spPr>
          <a:xfrm>
            <a:off x="1621498" y="5932019"/>
            <a:ext cx="1886869" cy="1145599"/>
          </a:xfrm>
          <a:prstGeom prst="rect">
            <a:avLst/>
          </a:prstGeom>
        </p:spPr>
      </p:pic>
      <p:pic>
        <p:nvPicPr>
          <p:cNvPr id="9" name="Picture 8"/>
          <p:cNvPicPr>
            <a:picLocks noChangeAspect="1"/>
          </p:cNvPicPr>
          <p:nvPr/>
        </p:nvPicPr>
        <p:blipFill>
          <a:blip r:embed="rId5"/>
          <a:stretch>
            <a:fillRect/>
          </a:stretch>
        </p:blipFill>
        <p:spPr>
          <a:xfrm>
            <a:off x="5071308" y="5869457"/>
            <a:ext cx="2644476" cy="1270722"/>
          </a:xfrm>
          <a:prstGeom prst="rect">
            <a:avLst/>
          </a:prstGeom>
        </p:spPr>
      </p:pic>
      <p:pic>
        <p:nvPicPr>
          <p:cNvPr id="15" name="Picture 14"/>
          <p:cNvPicPr>
            <a:picLocks noChangeAspect="1"/>
          </p:cNvPicPr>
          <p:nvPr/>
        </p:nvPicPr>
        <p:blipFill>
          <a:blip r:embed="rId6"/>
          <a:stretch>
            <a:fillRect/>
          </a:stretch>
        </p:blipFill>
        <p:spPr>
          <a:xfrm>
            <a:off x="8739632" y="5889310"/>
            <a:ext cx="2376616" cy="1188308"/>
          </a:xfrm>
          <a:prstGeom prst="rect">
            <a:avLst/>
          </a:prstGeom>
        </p:spPr>
      </p:pic>
    </p:spTree>
    <p:extLst>
      <p:ext uri="{BB962C8B-B14F-4D97-AF65-F5344CB8AC3E}">
        <p14:creationId xmlns:p14="http://schemas.microsoft.com/office/powerpoint/2010/main" val="65657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610156" y="215641"/>
            <a:ext cx="4378175" cy="930153"/>
            <a:chOff x="11610156" y="215641"/>
            <a:chExt cx="4378175" cy="930153"/>
          </a:xfrm>
        </p:grpSpPr>
        <p:sp>
          <p:nvSpPr>
            <p:cNvPr id="7" name="Rectangle 6"/>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8" name="Rectangle 7"/>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9" name="Rectangle 8"/>
            <p:cNvSpPr/>
            <p:nvPr/>
          </p:nvSpPr>
          <p:spPr>
            <a:xfrm>
              <a:off x="12851290" y="322849"/>
              <a:ext cx="860375" cy="715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10" name="Rectangle 9"/>
            <p:cNvSpPr/>
            <p:nvPr/>
          </p:nvSpPr>
          <p:spPr>
            <a:xfrm>
              <a:off x="13912114"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11" name="Rectangle 10"/>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
        <p:nvSpPr>
          <p:cNvPr id="16" name="Content Placeholder 1"/>
          <p:cNvSpPr txBox="1">
            <a:spLocks/>
          </p:cNvSpPr>
          <p:nvPr/>
        </p:nvSpPr>
        <p:spPr>
          <a:xfrm>
            <a:off x="812881" y="2027583"/>
            <a:ext cx="4314290" cy="4242588"/>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Roles &amp; Permissions</a:t>
            </a:r>
          </a:p>
          <a:p>
            <a:pPr marL="606504" lvl="1" indent="-382250">
              <a:buFont typeface="Wingdings" panose="05000000000000000000" pitchFamily="2" charset="2"/>
              <a:buChar char="§"/>
            </a:pPr>
            <a:r>
              <a:rPr lang="en-US" sz="1800" dirty="0" smtClean="0"/>
              <a:t>Creating new roles</a:t>
            </a:r>
          </a:p>
          <a:p>
            <a:pPr marL="606504" lvl="1" indent="-382250">
              <a:buFont typeface="Wingdings" panose="05000000000000000000" pitchFamily="2" charset="2"/>
              <a:buChar char="§"/>
            </a:pPr>
            <a:r>
              <a:rPr lang="en-US" sz="1800" dirty="0" smtClean="0"/>
              <a:t>Assigning permissions</a:t>
            </a:r>
          </a:p>
          <a:p>
            <a:pPr marL="606504" lvl="1" indent="-382250">
              <a:buFont typeface="Wingdings" panose="05000000000000000000" pitchFamily="2" charset="2"/>
              <a:buChar char="§"/>
            </a:pPr>
            <a:r>
              <a:rPr lang="en-US" sz="1800" dirty="0" smtClean="0"/>
              <a:t>Assigning role to group</a:t>
            </a:r>
          </a:p>
          <a:p>
            <a:pPr marL="606504" lvl="1" indent="-382250">
              <a:buFont typeface="Wingdings" panose="05000000000000000000" pitchFamily="2" charset="2"/>
              <a:buChar char="§"/>
            </a:pPr>
            <a:endParaRPr lang="en-US" sz="1800" dirty="0"/>
          </a:p>
          <a:p>
            <a:pPr marL="106688" indent="0">
              <a:buNone/>
            </a:pPr>
            <a:r>
              <a:rPr lang="en-US" sz="3200" dirty="0" smtClean="0"/>
              <a:t>Users &amp; Groups</a:t>
            </a:r>
            <a:endParaRPr lang="en-US" sz="3200" dirty="0"/>
          </a:p>
          <a:p>
            <a:pPr marL="606504" lvl="1" indent="-382250">
              <a:buFont typeface="Wingdings" panose="05000000000000000000" pitchFamily="2" charset="2"/>
              <a:buChar char="§"/>
            </a:pPr>
            <a:r>
              <a:rPr lang="en-US" sz="1800" dirty="0" smtClean="0"/>
              <a:t>Creating users</a:t>
            </a:r>
          </a:p>
          <a:p>
            <a:pPr marL="606504" lvl="1" indent="-382250">
              <a:buFont typeface="Wingdings" panose="05000000000000000000" pitchFamily="2" charset="2"/>
              <a:buChar char="§"/>
            </a:pPr>
            <a:r>
              <a:rPr lang="en-US" sz="1800" dirty="0" smtClean="0"/>
              <a:t>Creating groups</a:t>
            </a:r>
          </a:p>
          <a:p>
            <a:pPr marL="606504" lvl="1" indent="-382250">
              <a:buFont typeface="Wingdings" panose="05000000000000000000" pitchFamily="2" charset="2"/>
              <a:buChar char="§"/>
            </a:pPr>
            <a:r>
              <a:rPr lang="en-US" sz="1800" dirty="0" smtClean="0"/>
              <a:t>Assigning users to groups</a:t>
            </a:r>
          </a:p>
          <a:p>
            <a:pPr marL="606504" lvl="1" indent="-382250">
              <a:buFont typeface="Wingdings" panose="05000000000000000000" pitchFamily="2" charset="2"/>
              <a:buChar char="§"/>
            </a:pPr>
            <a:r>
              <a:rPr lang="en-US" sz="1800" dirty="0" smtClean="0"/>
              <a:t>View </a:t>
            </a:r>
            <a:r>
              <a:rPr lang="en-US" sz="1800" dirty="0"/>
              <a:t>all permissions that </a:t>
            </a:r>
            <a:r>
              <a:rPr lang="en-US" sz="1800" dirty="0" smtClean="0"/>
              <a:t>a user has </a:t>
            </a:r>
            <a:r>
              <a:rPr lang="en-US" sz="1800" dirty="0"/>
              <a:t>in </a:t>
            </a:r>
            <a:r>
              <a:rPr lang="en-US" sz="1800" dirty="0" smtClean="0"/>
              <a:t>each workspace</a:t>
            </a:r>
          </a:p>
          <a:p>
            <a:pPr marL="606504" lvl="1" indent="-382250">
              <a:buFont typeface="Wingdings" panose="05000000000000000000" pitchFamily="2" charset="2"/>
              <a:buChar char="§"/>
            </a:pPr>
            <a:endParaRPr lang="en-US" sz="1800" dirty="0" smtClean="0"/>
          </a:p>
          <a:p>
            <a:pPr marL="606504" lvl="1" indent="-382250">
              <a:buFont typeface="Wingdings" panose="05000000000000000000" pitchFamily="2" charset="2"/>
              <a:buChar char="§"/>
            </a:pPr>
            <a:endParaRPr lang="en-US" sz="1800" dirty="0" smtClean="0"/>
          </a:p>
          <a:p>
            <a:pPr marL="224254" lvl="1" indent="0">
              <a:buNone/>
            </a:pPr>
            <a:endParaRPr lang="en-US" sz="1800" dirty="0" smtClean="0"/>
          </a:p>
        </p:txBody>
      </p:sp>
      <p:sp>
        <p:nvSpPr>
          <p:cNvPr id="13"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Demo Topics</a:t>
            </a:r>
            <a:br>
              <a:rPr lang="en-US" dirty="0" smtClean="0"/>
            </a:br>
            <a:r>
              <a:rPr lang="en-US" sz="3600" dirty="0" smtClean="0">
                <a:solidFill>
                  <a:schemeClr val="bg1">
                    <a:lumMod val="50000"/>
                  </a:schemeClr>
                </a:solidFill>
              </a:rPr>
              <a:t>Managing User Security</a:t>
            </a:r>
            <a:endParaRPr lang="en-US" sz="3600" dirty="0">
              <a:solidFill>
                <a:schemeClr val="bg1">
                  <a:lumMod val="50000"/>
                </a:schemeClr>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4458" y="1253002"/>
            <a:ext cx="4051367" cy="736695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0" r="867"/>
          <a:stretch/>
        </p:blipFill>
        <p:spPr>
          <a:xfrm>
            <a:off x="5313465" y="3958102"/>
            <a:ext cx="6477001" cy="271756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414" y="870319"/>
            <a:ext cx="2514818" cy="2027096"/>
          </a:xfrm>
          <a:prstGeom prst="rect">
            <a:avLst/>
          </a:prstGeom>
        </p:spPr>
      </p:pic>
      <p:sp>
        <p:nvSpPr>
          <p:cNvPr id="17" name="TextBox 16"/>
          <p:cNvSpPr txBox="1"/>
          <p:nvPr/>
        </p:nvSpPr>
        <p:spPr>
          <a:xfrm>
            <a:off x="814837" y="7144772"/>
            <a:ext cx="10975629" cy="954107"/>
          </a:xfrm>
          <a:prstGeom prst="rect">
            <a:avLst/>
          </a:prstGeom>
          <a:noFill/>
        </p:spPr>
        <p:txBody>
          <a:bodyPr wrap="square" rtlCol="0">
            <a:spAutoFit/>
          </a:bodyPr>
          <a:lstStyle/>
          <a:p>
            <a:r>
              <a:rPr lang="en-US" sz="2000" dirty="0" smtClean="0"/>
              <a:t>For more info:</a:t>
            </a:r>
          </a:p>
          <a:p>
            <a:r>
              <a:rPr lang="en-US" sz="1800" dirty="0">
                <a:hlinkClick r:id="rId5"/>
              </a:rPr>
              <a:t>https://razorleaf.com/2015/08/understanding-users-groups-roles-and-permissions-in-autodesk-plm-360</a:t>
            </a:r>
            <a:r>
              <a:rPr lang="en-US" sz="1800" dirty="0" smtClean="0">
                <a:hlinkClick r:id="rId5"/>
              </a:rPr>
              <a:t>/</a:t>
            </a:r>
            <a:endParaRPr lang="en-US" sz="1800" dirty="0" smtClean="0"/>
          </a:p>
          <a:p>
            <a:r>
              <a:rPr lang="en-US" sz="1800" u="sng" dirty="0">
                <a:hlinkClick r:id="rId6"/>
              </a:rPr>
              <a:t>https://razorleaf.com/2015/10/best-practices-for-user-security-in-plm-360/</a:t>
            </a:r>
            <a:r>
              <a:rPr lang="en-US" sz="1800" dirty="0"/>
              <a:t> </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8406" y="2499322"/>
            <a:ext cx="2571750" cy="847725"/>
          </a:xfrm>
          <a:prstGeom prst="rect">
            <a:avLst/>
          </a:prstGeom>
        </p:spPr>
      </p:pic>
    </p:spTree>
    <p:extLst>
      <p:ext uri="{BB962C8B-B14F-4D97-AF65-F5344CB8AC3E}">
        <p14:creationId xmlns:p14="http://schemas.microsoft.com/office/powerpoint/2010/main" val="42775545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Exercises 1 - 2</a:t>
            </a:r>
            <a:endParaRPr lang="en-US" dirty="0">
              <a:solidFill>
                <a:schemeClr val="tx1"/>
              </a:solidFill>
            </a:endParaRPr>
          </a:p>
        </p:txBody>
      </p:sp>
      <p:grpSp>
        <p:nvGrpSpPr>
          <p:cNvPr id="3" name="Group 2"/>
          <p:cNvGrpSpPr/>
          <p:nvPr/>
        </p:nvGrpSpPr>
        <p:grpSpPr>
          <a:xfrm>
            <a:off x="11610156" y="215641"/>
            <a:ext cx="4378175" cy="930153"/>
            <a:chOff x="11610156" y="215641"/>
            <a:chExt cx="4378175" cy="930153"/>
          </a:xfrm>
        </p:grpSpPr>
        <p:sp>
          <p:nvSpPr>
            <p:cNvPr id="4" name="Rectangle 3"/>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5" name="Rectangle 4"/>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6" name="Rectangle 5"/>
            <p:cNvSpPr/>
            <p:nvPr/>
          </p:nvSpPr>
          <p:spPr>
            <a:xfrm>
              <a:off x="12851290"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7" name="Rectangle 6"/>
            <p:cNvSpPr/>
            <p:nvPr/>
          </p:nvSpPr>
          <p:spPr>
            <a:xfrm>
              <a:off x="13912114" y="322849"/>
              <a:ext cx="860375" cy="715736"/>
            </a:xfrm>
            <a:prstGeom prst="rect">
              <a:avLst/>
            </a:prstGeom>
            <a:solidFill>
              <a:schemeClr val="bg1"/>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8" name="Rectangle 7"/>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Tree>
    <p:extLst>
      <p:ext uri="{BB962C8B-B14F-4D97-AF65-F5344CB8AC3E}">
        <p14:creationId xmlns:p14="http://schemas.microsoft.com/office/powerpoint/2010/main" val="3258025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7405" y="8241249"/>
            <a:ext cx="2251750" cy="605571"/>
          </a:xfrm>
          <a:prstGeom prst="rect">
            <a:avLst/>
          </a:prstGeom>
        </p:spPr>
      </p:pic>
      <p:sp>
        <p:nvSpPr>
          <p:cNvPr id="10" name="Text Placeholder 1"/>
          <p:cNvSpPr>
            <a:spLocks noGrp="1"/>
          </p:cNvSpPr>
          <p:nvPr>
            <p:ph type="body" sz="quarter" idx="10"/>
          </p:nvPr>
        </p:nvSpPr>
        <p:spPr>
          <a:xfrm>
            <a:off x="812880" y="3867411"/>
            <a:ext cx="11556920" cy="1009389"/>
          </a:xfrm>
        </p:spPr>
        <p:txBody>
          <a:bodyPr/>
          <a:lstStyle/>
          <a:p>
            <a:r>
              <a:rPr lang="en-US" dirty="0" smtClean="0">
                <a:solidFill>
                  <a:schemeClr val="tx1"/>
                </a:solidFill>
              </a:rPr>
              <a:t>3 – Building Sections, Fields, and Tabs</a:t>
            </a:r>
            <a:endParaRPr lang="en-US" dirty="0">
              <a:solidFill>
                <a:schemeClr val="tx1"/>
              </a:solidFill>
            </a:endParaRPr>
          </a:p>
        </p:txBody>
      </p:sp>
    </p:spTree>
    <p:extLst>
      <p:ext uri="{BB962C8B-B14F-4D97-AF65-F5344CB8AC3E}">
        <p14:creationId xmlns:p14="http://schemas.microsoft.com/office/powerpoint/2010/main" val="2071514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216519" y="4163990"/>
            <a:ext cx="2308860" cy="670134"/>
          </a:xfrm>
        </p:spPr>
        <p:txBody>
          <a:bodyPr/>
          <a:lstStyle/>
          <a:p>
            <a:pPr marL="106688" indent="0">
              <a:buNone/>
            </a:pPr>
            <a:r>
              <a:rPr lang="en-US" sz="4000" dirty="0" smtClean="0">
                <a:solidFill>
                  <a:schemeClr val="accent5"/>
                </a:solidFill>
              </a:rPr>
              <a:t>Section</a:t>
            </a:r>
            <a:endParaRPr lang="en-US" sz="4000" dirty="0">
              <a:solidFill>
                <a:schemeClr val="accent5"/>
              </a:solidFill>
            </a:endParaRPr>
          </a:p>
        </p:txBody>
      </p:sp>
      <p:pic>
        <p:nvPicPr>
          <p:cNvPr id="11" name="Content Placeholder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7917" y="1138805"/>
            <a:ext cx="3555017" cy="470516"/>
          </a:xfrm>
          <a:prstGeom prst="rect">
            <a:avLst/>
          </a:prstGeom>
        </p:spPr>
      </p:pic>
      <p:sp>
        <p:nvSpPr>
          <p:cNvPr id="13" name="Content Placeholder 1"/>
          <p:cNvSpPr txBox="1">
            <a:spLocks/>
          </p:cNvSpPr>
          <p:nvPr/>
        </p:nvSpPr>
        <p:spPr>
          <a:xfrm>
            <a:off x="11159064" y="4980220"/>
            <a:ext cx="3690407" cy="63001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4000" dirty="0" smtClean="0">
                <a:solidFill>
                  <a:schemeClr val="accent5"/>
                </a:solidFill>
              </a:rPr>
              <a:t>Fields</a:t>
            </a:r>
            <a:endParaRPr lang="en-US" sz="4000" dirty="0">
              <a:solidFill>
                <a:schemeClr val="accent5"/>
              </a:solidFill>
            </a:endParaRPr>
          </a:p>
        </p:txBody>
      </p:sp>
      <p:sp>
        <p:nvSpPr>
          <p:cNvPr id="14" name="Content Placeholder 1"/>
          <p:cNvSpPr txBox="1">
            <a:spLocks/>
          </p:cNvSpPr>
          <p:nvPr/>
        </p:nvSpPr>
        <p:spPr>
          <a:xfrm>
            <a:off x="11159064" y="3387877"/>
            <a:ext cx="3690407" cy="63001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4000" dirty="0" smtClean="0">
                <a:solidFill>
                  <a:schemeClr val="accent5"/>
                </a:solidFill>
              </a:rPr>
              <a:t>Tabs</a:t>
            </a:r>
            <a:endParaRPr lang="en-US" sz="4000" dirty="0">
              <a:solidFill>
                <a:schemeClr val="accent5"/>
              </a:solidFill>
            </a:endParaRPr>
          </a:p>
        </p:txBody>
      </p:sp>
      <p:sp>
        <p:nvSpPr>
          <p:cNvPr id="25" name="Content Placeholder 1"/>
          <p:cNvSpPr txBox="1">
            <a:spLocks/>
          </p:cNvSpPr>
          <p:nvPr/>
        </p:nvSpPr>
        <p:spPr>
          <a:xfrm>
            <a:off x="11159064" y="2571647"/>
            <a:ext cx="2905936" cy="670134"/>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4000" dirty="0" smtClean="0">
                <a:solidFill>
                  <a:schemeClr val="accent5"/>
                </a:solidFill>
              </a:rPr>
              <a:t>Workspace</a:t>
            </a:r>
            <a:endParaRPr lang="en-US" sz="4000" dirty="0">
              <a:solidFill>
                <a:schemeClr val="accent5"/>
              </a:solidFill>
            </a:endParaRPr>
          </a:p>
        </p:txBody>
      </p:sp>
      <p:sp>
        <p:nvSpPr>
          <p:cNvPr id="3" name="Title 2"/>
          <p:cNvSpPr>
            <a:spLocks noGrp="1"/>
          </p:cNvSpPr>
          <p:nvPr>
            <p:ph type="title"/>
          </p:nvPr>
        </p:nvSpPr>
        <p:spPr/>
        <p:txBody>
          <a:bodyPr/>
          <a:lstStyle/>
          <a:p>
            <a:r>
              <a:rPr lang="en-US" dirty="0" smtClean="0"/>
              <a:t>End Result </a:t>
            </a:r>
            <a:endParaRPr lang="en-US" dirty="0"/>
          </a:p>
        </p:txBody>
      </p:sp>
      <p:pic>
        <p:nvPicPr>
          <p:cNvPr id="30" name="Picture 29"/>
          <p:cNvPicPr>
            <a:picLocks noChangeAspect="1"/>
          </p:cNvPicPr>
          <p:nvPr/>
        </p:nvPicPr>
        <p:blipFill>
          <a:blip r:embed="rId4"/>
          <a:stretch>
            <a:fillRect/>
          </a:stretch>
        </p:blipFill>
        <p:spPr>
          <a:xfrm>
            <a:off x="2135756" y="2329488"/>
            <a:ext cx="5528839" cy="4208024"/>
          </a:xfrm>
          <a:prstGeom prst="rect">
            <a:avLst/>
          </a:prstGeom>
        </p:spPr>
      </p:pic>
      <p:cxnSp>
        <p:nvCxnSpPr>
          <p:cNvPr id="22" name="Straight Arrow Connector 21"/>
          <p:cNvCxnSpPr/>
          <p:nvPr/>
        </p:nvCxnSpPr>
        <p:spPr>
          <a:xfrm rot="10800000">
            <a:off x="3924300" y="2426823"/>
            <a:ext cx="7234764" cy="410665"/>
          </a:xfrm>
          <a:prstGeom prst="bentConnector3">
            <a:avLst>
              <a:gd name="adj1" fmla="val 2314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21"/>
          <p:cNvCxnSpPr>
            <a:stCxn id="14" idx="1"/>
          </p:cNvCxnSpPr>
          <p:nvPr/>
        </p:nvCxnSpPr>
        <p:spPr>
          <a:xfrm rot="10800000">
            <a:off x="7747226" y="3386606"/>
            <a:ext cx="3411839" cy="3162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21"/>
          <p:cNvCxnSpPr/>
          <p:nvPr/>
        </p:nvCxnSpPr>
        <p:spPr>
          <a:xfrm rot="10800000">
            <a:off x="3314700" y="4068918"/>
            <a:ext cx="7901819" cy="481163"/>
          </a:xfrm>
          <a:prstGeom prst="bentConnector3">
            <a:avLst>
              <a:gd name="adj1" fmla="val 22034"/>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21"/>
          <p:cNvCxnSpPr/>
          <p:nvPr/>
        </p:nvCxnSpPr>
        <p:spPr>
          <a:xfrm rot="10800000" flipV="1">
            <a:off x="7747226" y="5330361"/>
            <a:ext cx="3469294" cy="279876"/>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4035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637266" y="5782222"/>
            <a:ext cx="5143461" cy="2387558"/>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Content Placeholder 1"/>
          <p:cNvSpPr txBox="1">
            <a:spLocks/>
          </p:cNvSpPr>
          <p:nvPr/>
        </p:nvSpPr>
        <p:spPr>
          <a:xfrm>
            <a:off x="812879" y="1417320"/>
            <a:ext cx="14631829" cy="103307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Sections act as a </a:t>
            </a:r>
            <a:r>
              <a:rPr lang="en-US" sz="2800" b="1" dirty="0" smtClean="0">
                <a:solidFill>
                  <a:srgbClr val="C00000"/>
                </a:solidFill>
              </a:rPr>
              <a:t>container for fields </a:t>
            </a:r>
            <a:r>
              <a:rPr lang="en-US" sz="2800" dirty="0" smtClean="0"/>
              <a:t>that are within an item. Sections can be configured with separate permissions, and are collapsible.</a:t>
            </a:r>
            <a:endParaRPr lang="en-US" sz="2800" dirty="0"/>
          </a:p>
        </p:txBody>
      </p:sp>
      <p:sp>
        <p:nvSpPr>
          <p:cNvPr id="7" name="Rectangle 6"/>
          <p:cNvSpPr/>
          <p:nvPr/>
        </p:nvSpPr>
        <p:spPr>
          <a:xfrm>
            <a:off x="2637267" y="3150480"/>
            <a:ext cx="5143461" cy="2387558"/>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Content Placeholder 1"/>
          <p:cNvSpPr txBox="1">
            <a:spLocks/>
          </p:cNvSpPr>
          <p:nvPr/>
        </p:nvSpPr>
        <p:spPr>
          <a:xfrm>
            <a:off x="3185527" y="2651936"/>
            <a:ext cx="4278140" cy="4874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Part 1001: Soccer Ball</a:t>
            </a:r>
            <a:endParaRPr lang="en-US" sz="2800" b="1" dirty="0"/>
          </a:p>
        </p:txBody>
      </p:sp>
      <p:sp>
        <p:nvSpPr>
          <p:cNvPr id="10" name="Rectangle 9"/>
          <p:cNvSpPr/>
          <p:nvPr/>
        </p:nvSpPr>
        <p:spPr>
          <a:xfrm>
            <a:off x="4786158" y="3748048"/>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4786158" y="4690846"/>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4786158" y="6424875"/>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4786158" y="7309280"/>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Content Placeholder 1"/>
          <p:cNvSpPr txBox="1">
            <a:spLocks/>
          </p:cNvSpPr>
          <p:nvPr/>
        </p:nvSpPr>
        <p:spPr>
          <a:xfrm>
            <a:off x="9151170" y="3212526"/>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Section 1</a:t>
            </a:r>
            <a:endParaRPr lang="en-US" sz="2800" b="1" dirty="0"/>
          </a:p>
        </p:txBody>
      </p:sp>
      <p:cxnSp>
        <p:nvCxnSpPr>
          <p:cNvPr id="16" name="Straight Arrow Connector 15"/>
          <p:cNvCxnSpPr/>
          <p:nvPr/>
        </p:nvCxnSpPr>
        <p:spPr>
          <a:xfrm flipH="1">
            <a:off x="7456578" y="3447469"/>
            <a:ext cx="168750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1"/>
          <p:cNvSpPr txBox="1">
            <a:spLocks/>
          </p:cNvSpPr>
          <p:nvPr/>
        </p:nvSpPr>
        <p:spPr>
          <a:xfrm>
            <a:off x="2840518" y="3798955"/>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Part ID</a:t>
            </a:r>
            <a:endParaRPr lang="en-US" sz="2800" dirty="0"/>
          </a:p>
        </p:txBody>
      </p:sp>
      <p:sp>
        <p:nvSpPr>
          <p:cNvPr id="19" name="Content Placeholder 1"/>
          <p:cNvSpPr txBox="1">
            <a:spLocks/>
          </p:cNvSpPr>
          <p:nvPr/>
        </p:nvSpPr>
        <p:spPr>
          <a:xfrm>
            <a:off x="2840518" y="4714070"/>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Part Name</a:t>
            </a:r>
            <a:endParaRPr lang="en-US" sz="2800" dirty="0"/>
          </a:p>
        </p:txBody>
      </p:sp>
      <p:sp>
        <p:nvSpPr>
          <p:cNvPr id="20" name="Content Placeholder 1"/>
          <p:cNvSpPr txBox="1">
            <a:spLocks/>
          </p:cNvSpPr>
          <p:nvPr/>
        </p:nvSpPr>
        <p:spPr>
          <a:xfrm>
            <a:off x="2840518" y="6473730"/>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Weight</a:t>
            </a:r>
            <a:endParaRPr lang="en-US" sz="2800" dirty="0"/>
          </a:p>
        </p:txBody>
      </p:sp>
      <p:sp>
        <p:nvSpPr>
          <p:cNvPr id="21" name="Content Placeholder 1"/>
          <p:cNvSpPr txBox="1">
            <a:spLocks/>
          </p:cNvSpPr>
          <p:nvPr/>
        </p:nvSpPr>
        <p:spPr>
          <a:xfrm>
            <a:off x="2840518" y="7350454"/>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Size</a:t>
            </a:r>
            <a:endParaRPr lang="en-US" sz="2800" dirty="0"/>
          </a:p>
        </p:txBody>
      </p:sp>
      <p:sp>
        <p:nvSpPr>
          <p:cNvPr id="22" name="Content Placeholder 1"/>
          <p:cNvSpPr txBox="1">
            <a:spLocks/>
          </p:cNvSpPr>
          <p:nvPr/>
        </p:nvSpPr>
        <p:spPr>
          <a:xfrm>
            <a:off x="9151170" y="2723223"/>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solidFill>
                  <a:schemeClr val="accent1"/>
                </a:solidFill>
              </a:rPr>
              <a:t>Item</a:t>
            </a:r>
            <a:endParaRPr lang="en-US" sz="2800" b="1" dirty="0">
              <a:solidFill>
                <a:schemeClr val="accent1"/>
              </a:solidFill>
            </a:endParaRPr>
          </a:p>
        </p:txBody>
      </p:sp>
      <p:cxnSp>
        <p:nvCxnSpPr>
          <p:cNvPr id="23" name="Straight Arrow Connector 22"/>
          <p:cNvCxnSpPr/>
          <p:nvPr/>
        </p:nvCxnSpPr>
        <p:spPr>
          <a:xfrm flipH="1">
            <a:off x="7463667" y="2906295"/>
            <a:ext cx="168750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2880" y="366185"/>
            <a:ext cx="14631829" cy="849596"/>
          </a:xfrm>
        </p:spPr>
        <p:txBody>
          <a:bodyPr/>
          <a:lstStyle/>
          <a:p>
            <a:r>
              <a:rPr lang="en-US" dirty="0" smtClean="0"/>
              <a:t>Sections</a:t>
            </a:r>
            <a:endParaRPr lang="en-US" dirty="0"/>
          </a:p>
        </p:txBody>
      </p:sp>
      <p:sp>
        <p:nvSpPr>
          <p:cNvPr id="24" name="Content Placeholder 1"/>
          <p:cNvSpPr txBox="1">
            <a:spLocks/>
          </p:cNvSpPr>
          <p:nvPr/>
        </p:nvSpPr>
        <p:spPr>
          <a:xfrm>
            <a:off x="3069927" y="3208168"/>
            <a:ext cx="4278140" cy="4874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Item Details</a:t>
            </a:r>
            <a:endParaRPr lang="en-US" sz="2800" b="1" dirty="0"/>
          </a:p>
        </p:txBody>
      </p:sp>
      <p:sp>
        <p:nvSpPr>
          <p:cNvPr id="26" name="Content Placeholder 1"/>
          <p:cNvSpPr txBox="1">
            <a:spLocks/>
          </p:cNvSpPr>
          <p:nvPr/>
        </p:nvSpPr>
        <p:spPr>
          <a:xfrm>
            <a:off x="2966315" y="5789896"/>
            <a:ext cx="4278140" cy="4874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Item Attributes</a:t>
            </a:r>
            <a:endParaRPr lang="en-US" sz="2800" b="1" dirty="0"/>
          </a:p>
        </p:txBody>
      </p:sp>
      <p:sp>
        <p:nvSpPr>
          <p:cNvPr id="27" name="Content Placeholder 1"/>
          <p:cNvSpPr txBox="1">
            <a:spLocks/>
          </p:cNvSpPr>
          <p:nvPr/>
        </p:nvSpPr>
        <p:spPr>
          <a:xfrm>
            <a:off x="9151170" y="5904687"/>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Section 2</a:t>
            </a:r>
            <a:endParaRPr lang="en-US" sz="2800" b="1" dirty="0"/>
          </a:p>
        </p:txBody>
      </p:sp>
      <p:cxnSp>
        <p:nvCxnSpPr>
          <p:cNvPr id="28" name="Straight Arrow Connector 27"/>
          <p:cNvCxnSpPr/>
          <p:nvPr/>
        </p:nvCxnSpPr>
        <p:spPr>
          <a:xfrm flipH="1">
            <a:off x="7456578" y="6139630"/>
            <a:ext cx="168750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8554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812879" y="1417320"/>
            <a:ext cx="14631829" cy="103307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As we have seen, fields contain the </a:t>
            </a:r>
            <a:r>
              <a:rPr lang="en-US" sz="2800" b="1" dirty="0" smtClean="0">
                <a:solidFill>
                  <a:srgbClr val="C00000"/>
                </a:solidFill>
              </a:rPr>
              <a:t>detailed data and information </a:t>
            </a:r>
            <a:r>
              <a:rPr lang="en-US" sz="2800" dirty="0" smtClean="0"/>
              <a:t>within an item. Fields can be </a:t>
            </a:r>
            <a:r>
              <a:rPr lang="en-US" sz="2800" b="1" dirty="0" smtClean="0">
                <a:solidFill>
                  <a:srgbClr val="C00000"/>
                </a:solidFill>
              </a:rPr>
              <a:t>configured</a:t>
            </a:r>
            <a:r>
              <a:rPr lang="en-US" sz="2800" dirty="0" smtClean="0"/>
              <a:t> using a variety of field types.</a:t>
            </a:r>
            <a:endParaRPr lang="en-US" sz="2800" dirty="0"/>
          </a:p>
        </p:txBody>
      </p:sp>
      <p:sp>
        <p:nvSpPr>
          <p:cNvPr id="6" name="Content Placeholder 1"/>
          <p:cNvSpPr txBox="1">
            <a:spLocks/>
          </p:cNvSpPr>
          <p:nvPr/>
        </p:nvSpPr>
        <p:spPr>
          <a:xfrm>
            <a:off x="10668000" y="2948940"/>
            <a:ext cx="3683000" cy="5052060"/>
          </a:xfrm>
          <a:prstGeom prst="rect">
            <a:avLst/>
          </a:prstGeom>
          <a:ln>
            <a:solidFill>
              <a:schemeClr val="bg1">
                <a:lumMod val="65000"/>
              </a:schemeClr>
            </a:solidFill>
          </a:ln>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228600" indent="0">
              <a:buClr>
                <a:schemeClr val="tx1"/>
              </a:buClr>
              <a:buNone/>
            </a:pPr>
            <a:r>
              <a:rPr lang="en-US" sz="2800" b="1" dirty="0" smtClean="0"/>
              <a:t>Field Types</a:t>
            </a:r>
          </a:p>
          <a:p>
            <a:pPr marL="609600" indent="-330200">
              <a:buClr>
                <a:schemeClr val="tx1"/>
              </a:buClr>
            </a:pPr>
            <a:r>
              <a:rPr lang="en-US" sz="2400" dirty="0"/>
              <a:t>Text </a:t>
            </a:r>
            <a:endParaRPr lang="en-US" sz="2400" dirty="0" smtClean="0"/>
          </a:p>
          <a:p>
            <a:pPr marL="609600" indent="-330200">
              <a:buClr>
                <a:schemeClr val="tx1"/>
              </a:buClr>
            </a:pPr>
            <a:r>
              <a:rPr lang="en-US" sz="2400" dirty="0" smtClean="0"/>
              <a:t>Numeric</a:t>
            </a:r>
            <a:endParaRPr lang="en-US" sz="2400" dirty="0"/>
          </a:p>
          <a:p>
            <a:pPr marL="609600" indent="-330200">
              <a:buClr>
                <a:schemeClr val="tx1"/>
              </a:buClr>
            </a:pPr>
            <a:r>
              <a:rPr lang="en-US" sz="2400" dirty="0" smtClean="0"/>
              <a:t>Date</a:t>
            </a:r>
            <a:endParaRPr lang="en-US" sz="2400" dirty="0"/>
          </a:p>
          <a:p>
            <a:pPr marL="609600" indent="-330200">
              <a:buClr>
                <a:schemeClr val="tx1"/>
              </a:buClr>
            </a:pPr>
            <a:r>
              <a:rPr lang="en-US" sz="2400" dirty="0"/>
              <a:t>Check Boxes</a:t>
            </a:r>
          </a:p>
          <a:p>
            <a:pPr marL="609600" indent="-330200">
              <a:buClr>
                <a:schemeClr val="tx1"/>
              </a:buClr>
            </a:pPr>
            <a:r>
              <a:rPr lang="en-US" sz="2400" dirty="0"/>
              <a:t>Image</a:t>
            </a:r>
          </a:p>
          <a:p>
            <a:pPr marL="609600" indent="-330200">
              <a:buClr>
                <a:schemeClr val="tx1"/>
              </a:buClr>
            </a:pPr>
            <a:r>
              <a:rPr lang="en-US" sz="2400" dirty="0"/>
              <a:t>URL</a:t>
            </a:r>
          </a:p>
          <a:p>
            <a:pPr marL="609600" indent="-330200">
              <a:buClr>
                <a:schemeClr val="tx1"/>
              </a:buClr>
            </a:pPr>
            <a:r>
              <a:rPr lang="en-US" sz="2400" dirty="0"/>
              <a:t>Email</a:t>
            </a:r>
          </a:p>
          <a:p>
            <a:pPr marL="609600" indent="-330200">
              <a:buClr>
                <a:schemeClr val="tx1"/>
              </a:buClr>
            </a:pPr>
            <a:r>
              <a:rPr lang="en-US" sz="2400" dirty="0"/>
              <a:t>CSV</a:t>
            </a:r>
          </a:p>
          <a:p>
            <a:pPr marL="609600" indent="-330200">
              <a:buClr>
                <a:schemeClr val="tx1"/>
              </a:buClr>
            </a:pPr>
            <a:r>
              <a:rPr lang="en-US" sz="2400" dirty="0"/>
              <a:t>Flash</a:t>
            </a:r>
          </a:p>
          <a:p>
            <a:pPr marL="609600" indent="-330200">
              <a:buClr>
                <a:schemeClr val="tx1"/>
              </a:buClr>
            </a:pPr>
            <a:r>
              <a:rPr lang="en-US" sz="2400" dirty="0"/>
              <a:t>BOM UOM Pick List</a:t>
            </a:r>
          </a:p>
          <a:p>
            <a:pPr marL="609600" indent="-330200">
              <a:buClr>
                <a:schemeClr val="tx1"/>
              </a:buClr>
            </a:pPr>
            <a:r>
              <a:rPr lang="en-US" sz="2400" dirty="0"/>
              <a:t>Derived</a:t>
            </a:r>
          </a:p>
          <a:p>
            <a:pPr marL="609600" indent="-330200">
              <a:buClr>
                <a:schemeClr val="tx1"/>
              </a:buClr>
            </a:pPr>
            <a:r>
              <a:rPr lang="en-US" sz="2400" dirty="0"/>
              <a:t>Pick </a:t>
            </a:r>
            <a:r>
              <a:rPr lang="en-US" sz="2400" dirty="0" smtClean="0"/>
              <a:t>List</a:t>
            </a:r>
            <a:endParaRPr lang="en-US" sz="2400" dirty="0"/>
          </a:p>
        </p:txBody>
      </p:sp>
      <p:sp>
        <p:nvSpPr>
          <p:cNvPr id="7" name="Rectangle 6"/>
          <p:cNvSpPr/>
          <p:nvPr/>
        </p:nvSpPr>
        <p:spPr>
          <a:xfrm>
            <a:off x="1003339" y="2948940"/>
            <a:ext cx="5143461" cy="505206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Content Placeholder 1"/>
          <p:cNvSpPr txBox="1">
            <a:spLocks/>
          </p:cNvSpPr>
          <p:nvPr/>
        </p:nvSpPr>
        <p:spPr>
          <a:xfrm>
            <a:off x="1287090" y="3274060"/>
            <a:ext cx="4278140" cy="4874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Part 1001: Soccer Ball</a:t>
            </a:r>
            <a:endParaRPr lang="en-US" sz="2800" b="1" dirty="0"/>
          </a:p>
        </p:txBody>
      </p:sp>
      <p:sp>
        <p:nvSpPr>
          <p:cNvPr id="10" name="Rectangle 9"/>
          <p:cNvSpPr/>
          <p:nvPr/>
        </p:nvSpPr>
        <p:spPr>
          <a:xfrm>
            <a:off x="3152230" y="4060744"/>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3152230" y="5003542"/>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3152230" y="5946340"/>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3152230" y="6830745"/>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Content Placeholder 1"/>
          <p:cNvSpPr txBox="1">
            <a:spLocks/>
          </p:cNvSpPr>
          <p:nvPr/>
        </p:nvSpPr>
        <p:spPr>
          <a:xfrm>
            <a:off x="7097771" y="5082482"/>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Fields</a:t>
            </a:r>
            <a:endParaRPr lang="en-US" sz="2800" b="1" dirty="0"/>
          </a:p>
        </p:txBody>
      </p:sp>
      <p:cxnSp>
        <p:nvCxnSpPr>
          <p:cNvPr id="15" name="Straight Arrow Connector 14"/>
          <p:cNvCxnSpPr/>
          <p:nvPr/>
        </p:nvCxnSpPr>
        <p:spPr>
          <a:xfrm flipV="1">
            <a:off x="8322339" y="5317426"/>
            <a:ext cx="2345661"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403179" y="5317425"/>
            <a:ext cx="168750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1"/>
          <p:cNvSpPr txBox="1">
            <a:spLocks/>
          </p:cNvSpPr>
          <p:nvPr/>
        </p:nvSpPr>
        <p:spPr>
          <a:xfrm>
            <a:off x="1206590" y="4111651"/>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Part ID</a:t>
            </a:r>
            <a:endParaRPr lang="en-US" sz="2800" dirty="0"/>
          </a:p>
        </p:txBody>
      </p:sp>
      <p:sp>
        <p:nvSpPr>
          <p:cNvPr id="19" name="Content Placeholder 1"/>
          <p:cNvSpPr txBox="1">
            <a:spLocks/>
          </p:cNvSpPr>
          <p:nvPr/>
        </p:nvSpPr>
        <p:spPr>
          <a:xfrm>
            <a:off x="1206590" y="5026766"/>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Part Name</a:t>
            </a:r>
            <a:endParaRPr lang="en-US" sz="2800" dirty="0"/>
          </a:p>
        </p:txBody>
      </p:sp>
      <p:sp>
        <p:nvSpPr>
          <p:cNvPr id="20" name="Content Placeholder 1"/>
          <p:cNvSpPr txBox="1">
            <a:spLocks/>
          </p:cNvSpPr>
          <p:nvPr/>
        </p:nvSpPr>
        <p:spPr>
          <a:xfrm>
            <a:off x="1206590" y="5995195"/>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Weight</a:t>
            </a:r>
            <a:endParaRPr lang="en-US" sz="2800" dirty="0"/>
          </a:p>
        </p:txBody>
      </p:sp>
      <p:sp>
        <p:nvSpPr>
          <p:cNvPr id="21" name="Content Placeholder 1"/>
          <p:cNvSpPr txBox="1">
            <a:spLocks/>
          </p:cNvSpPr>
          <p:nvPr/>
        </p:nvSpPr>
        <p:spPr>
          <a:xfrm>
            <a:off x="1206590" y="6871919"/>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Notes</a:t>
            </a:r>
            <a:endParaRPr lang="en-US" sz="2800" dirty="0"/>
          </a:p>
        </p:txBody>
      </p:sp>
      <p:sp>
        <p:nvSpPr>
          <p:cNvPr id="22" name="Content Placeholder 1"/>
          <p:cNvSpPr txBox="1">
            <a:spLocks/>
          </p:cNvSpPr>
          <p:nvPr/>
        </p:nvSpPr>
        <p:spPr>
          <a:xfrm>
            <a:off x="7488598" y="3279282"/>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solidFill>
                  <a:schemeClr val="accent1"/>
                </a:solidFill>
              </a:rPr>
              <a:t>Item</a:t>
            </a:r>
            <a:endParaRPr lang="en-US" sz="2800" b="1" dirty="0">
              <a:solidFill>
                <a:schemeClr val="accent1"/>
              </a:solidFill>
            </a:endParaRPr>
          </a:p>
        </p:txBody>
      </p:sp>
      <p:cxnSp>
        <p:nvCxnSpPr>
          <p:cNvPr id="23" name="Straight Arrow Connector 22"/>
          <p:cNvCxnSpPr/>
          <p:nvPr/>
        </p:nvCxnSpPr>
        <p:spPr>
          <a:xfrm flipH="1">
            <a:off x="5743206" y="3514225"/>
            <a:ext cx="168750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Fields</a:t>
            </a:r>
            <a:endParaRPr lang="en-US" dirty="0"/>
          </a:p>
        </p:txBody>
      </p:sp>
    </p:spTree>
    <p:extLst>
      <p:ext uri="{BB962C8B-B14F-4D97-AF65-F5344CB8AC3E}">
        <p14:creationId xmlns:p14="http://schemas.microsoft.com/office/powerpoint/2010/main" val="4156758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Workspace Administration Overview</a:t>
            </a:r>
            <a:endParaRPr lang="en-US" dirty="0"/>
          </a:p>
          <a:p>
            <a:r>
              <a:rPr lang="en-US" dirty="0" smtClean="0"/>
              <a:t>Managing User Security</a:t>
            </a:r>
          </a:p>
          <a:p>
            <a:pPr lvl="1"/>
            <a:r>
              <a:rPr lang="en-US" dirty="0" smtClean="0"/>
              <a:t>Users</a:t>
            </a:r>
          </a:p>
          <a:p>
            <a:pPr lvl="1"/>
            <a:r>
              <a:rPr lang="en-US" dirty="0" smtClean="0"/>
              <a:t>Groups</a:t>
            </a:r>
          </a:p>
          <a:p>
            <a:pPr lvl="1"/>
            <a:r>
              <a:rPr lang="en-US" dirty="0" smtClean="0"/>
              <a:t>Roles &amp; Permissions</a:t>
            </a:r>
          </a:p>
          <a:p>
            <a:r>
              <a:rPr lang="en-US" dirty="0" smtClean="0"/>
              <a:t>Building Sections, Fields, and Tabs</a:t>
            </a:r>
          </a:p>
          <a:p>
            <a:r>
              <a:rPr lang="en-US" dirty="0" smtClean="0"/>
              <a:t>Building a Workflow</a:t>
            </a:r>
          </a:p>
          <a:p>
            <a:r>
              <a:rPr lang="en-US" dirty="0" smtClean="0"/>
              <a:t>Site Setup</a:t>
            </a:r>
          </a:p>
          <a:p>
            <a:r>
              <a:rPr lang="en-US" dirty="0" smtClean="0"/>
              <a:t>Administrative Tracking</a:t>
            </a:r>
          </a:p>
          <a:p>
            <a:pPr marL="106688" indent="0">
              <a:buNone/>
            </a:pPr>
            <a:endParaRPr lang="en-US" dirty="0" smtClean="0"/>
          </a:p>
        </p:txBody>
      </p:sp>
      <p:sp>
        <p:nvSpPr>
          <p:cNvPr id="3" name="Title 2"/>
          <p:cNvSpPr>
            <a:spLocks noGrp="1"/>
          </p:cNvSpPr>
          <p:nvPr>
            <p:ph type="title"/>
          </p:nvPr>
        </p:nvSpPr>
        <p:spPr>
          <a:xfrm>
            <a:off x="812880" y="366185"/>
            <a:ext cx="14631829" cy="1237328"/>
          </a:xfrm>
        </p:spPr>
        <p:txBody>
          <a:bodyPr/>
          <a:lstStyle/>
          <a:p>
            <a:r>
              <a:rPr lang="en-US" dirty="0" smtClean="0"/>
              <a:t>Learning Objectives </a:t>
            </a:r>
            <a:br>
              <a:rPr lang="en-US" dirty="0" smtClean="0"/>
            </a:br>
            <a:r>
              <a:rPr lang="en-US" sz="3600" dirty="0" smtClean="0">
                <a:solidFill>
                  <a:schemeClr val="bg1">
                    <a:lumMod val="50000"/>
                  </a:schemeClr>
                </a:solidFill>
              </a:rPr>
              <a:t>Site Administration</a:t>
            </a:r>
            <a:endParaRPr lang="en-US" sz="3600" dirty="0">
              <a:solidFill>
                <a:schemeClr val="bg1">
                  <a:lumMod val="50000"/>
                </a:schemeClr>
              </a:solidFill>
            </a:endParaRPr>
          </a:p>
        </p:txBody>
      </p:sp>
      <p:grpSp>
        <p:nvGrpSpPr>
          <p:cNvPr id="4" name="Group 3"/>
          <p:cNvGrpSpPr/>
          <p:nvPr/>
        </p:nvGrpSpPr>
        <p:grpSpPr>
          <a:xfrm>
            <a:off x="11610156" y="215641"/>
            <a:ext cx="4378175" cy="930153"/>
            <a:chOff x="11610156" y="215641"/>
            <a:chExt cx="4378175" cy="930153"/>
          </a:xfrm>
        </p:grpSpPr>
        <p:sp>
          <p:nvSpPr>
            <p:cNvPr id="5" name="Rectangle 4"/>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6" name="Rectangle 5"/>
            <p:cNvSpPr/>
            <p:nvPr/>
          </p:nvSpPr>
          <p:spPr>
            <a:xfrm>
              <a:off x="11790466" y="322849"/>
              <a:ext cx="860375" cy="715736"/>
            </a:xfrm>
            <a:prstGeom prst="rect">
              <a:avLst/>
            </a:prstGeom>
            <a:solidFill>
              <a:schemeClr val="bg1"/>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7" name="Rectangle 6"/>
            <p:cNvSpPr/>
            <p:nvPr/>
          </p:nvSpPr>
          <p:spPr>
            <a:xfrm>
              <a:off x="12851290"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8" name="Rectangle 7"/>
            <p:cNvSpPr/>
            <p:nvPr/>
          </p:nvSpPr>
          <p:spPr>
            <a:xfrm>
              <a:off x="13912114"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9" name="Rectangle 8"/>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Tree>
    <p:extLst>
      <p:ext uri="{BB962C8B-B14F-4D97-AF65-F5344CB8AC3E}">
        <p14:creationId xmlns:p14="http://schemas.microsoft.com/office/powerpoint/2010/main" val="944159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Special Field Types: Auto Number</a:t>
            </a:r>
            <a:endParaRPr lang="en-US" dirty="0"/>
          </a:p>
        </p:txBody>
      </p:sp>
      <p:sp>
        <p:nvSpPr>
          <p:cNvPr id="10" name="Content Placeholder 9"/>
          <p:cNvSpPr>
            <a:spLocks noGrp="1"/>
          </p:cNvSpPr>
          <p:nvPr>
            <p:ph idx="1"/>
          </p:nvPr>
        </p:nvSpPr>
        <p:spPr/>
        <p:txBody>
          <a:bodyPr/>
          <a:lstStyle/>
          <a:p>
            <a:r>
              <a:rPr lang="en-US" dirty="0" smtClean="0"/>
              <a:t>Auto Number</a:t>
            </a:r>
          </a:p>
          <a:p>
            <a:pPr lvl="1"/>
            <a:r>
              <a:rPr lang="en-US" dirty="0" smtClean="0"/>
              <a:t>Computed Field</a:t>
            </a:r>
          </a:p>
          <a:p>
            <a:pPr lvl="1"/>
            <a:r>
              <a:rPr lang="en-US" dirty="0" smtClean="0"/>
              <a:t>Customizable String</a:t>
            </a:r>
          </a:p>
          <a:p>
            <a:pPr lvl="1"/>
            <a:r>
              <a:rPr lang="en-US" dirty="0" smtClean="0"/>
              <a:t>Pre-Postfix Characters</a:t>
            </a:r>
          </a:p>
          <a:p>
            <a:pPr lvl="1"/>
            <a:r>
              <a:rPr lang="en-US" dirty="0" smtClean="0"/>
              <a:t>Variable Length</a:t>
            </a:r>
            <a:endParaRPr lang="en-US" dirty="0"/>
          </a:p>
        </p:txBody>
      </p:sp>
      <p:pic>
        <p:nvPicPr>
          <p:cNvPr id="30" name="Picture 29" descr="C:\Users\paviaj\AppData\Local\Temp\ksj2kiq4.k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623" y="2508198"/>
            <a:ext cx="6743700" cy="466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96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txBox="1">
            <a:spLocks/>
          </p:cNvSpPr>
          <p:nvPr/>
        </p:nvSpPr>
        <p:spPr>
          <a:xfrm>
            <a:off x="812881" y="1417320"/>
            <a:ext cx="14631827" cy="19354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Pick lists </a:t>
            </a:r>
            <a:r>
              <a:rPr lang="en-US" sz="2800" dirty="0"/>
              <a:t>are </a:t>
            </a:r>
            <a:r>
              <a:rPr lang="en-US" sz="2800" b="1" dirty="0">
                <a:solidFill>
                  <a:srgbClr val="FF0000"/>
                </a:solidFill>
              </a:rPr>
              <a:t>lists of values </a:t>
            </a:r>
            <a:r>
              <a:rPr lang="en-US" sz="2800" dirty="0" smtClean="0"/>
              <a:t>that can be set </a:t>
            </a:r>
            <a:r>
              <a:rPr lang="en-US" sz="2800" dirty="0"/>
              <a:t>up </a:t>
            </a:r>
            <a:r>
              <a:rPr lang="en-US" sz="2800" dirty="0" smtClean="0"/>
              <a:t>on a site level and used across multiple workspaces.</a:t>
            </a:r>
          </a:p>
          <a:p>
            <a:pPr marL="106688" indent="0">
              <a:buNone/>
            </a:pPr>
            <a:endParaRPr lang="en-US" sz="2800" dirty="0"/>
          </a:p>
        </p:txBody>
      </p:sp>
      <p:sp>
        <p:nvSpPr>
          <p:cNvPr id="15" name="Content Placeholder 1"/>
          <p:cNvSpPr txBox="1">
            <a:spLocks/>
          </p:cNvSpPr>
          <p:nvPr/>
        </p:nvSpPr>
        <p:spPr>
          <a:xfrm>
            <a:off x="812881" y="4956313"/>
            <a:ext cx="14848243" cy="3061252"/>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endParaRPr lang="en-US" sz="3200" dirty="0" smtClean="0"/>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sp>
        <p:nvSpPr>
          <p:cNvPr id="2" name="Title 1"/>
          <p:cNvSpPr>
            <a:spLocks noGrp="1"/>
          </p:cNvSpPr>
          <p:nvPr>
            <p:ph type="title"/>
          </p:nvPr>
        </p:nvSpPr>
        <p:spPr/>
        <p:txBody>
          <a:bodyPr/>
          <a:lstStyle/>
          <a:p>
            <a:r>
              <a:rPr lang="en-US" dirty="0" smtClean="0"/>
              <a:t>Special Field Types: Pick List</a:t>
            </a:r>
            <a:endParaRPr lang="en-US" dirty="0"/>
          </a:p>
        </p:txBody>
      </p:sp>
      <p:pic>
        <p:nvPicPr>
          <p:cNvPr id="6" name="Picture 5" descr="C:\Users\paviaj\AppData\Local\Temp\rl0twang.krs.png"/>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150" y="2916262"/>
            <a:ext cx="3929458" cy="517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 name="Picture 3"/>
          <p:cNvPicPr>
            <a:picLocks noChangeAspect="1"/>
          </p:cNvPicPr>
          <p:nvPr/>
        </p:nvPicPr>
        <p:blipFill>
          <a:blip r:embed="rId3"/>
          <a:stretch>
            <a:fillRect/>
          </a:stretch>
        </p:blipFill>
        <p:spPr>
          <a:xfrm>
            <a:off x="8488955" y="2915568"/>
            <a:ext cx="3612193" cy="3939881"/>
          </a:xfrm>
          <a:prstGeom prst="rect">
            <a:avLst/>
          </a:prstGeom>
        </p:spPr>
      </p:pic>
    </p:spTree>
    <p:extLst>
      <p:ext uri="{BB962C8B-B14F-4D97-AF65-F5344CB8AC3E}">
        <p14:creationId xmlns:p14="http://schemas.microsoft.com/office/powerpoint/2010/main" val="655114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txBox="1">
            <a:spLocks/>
          </p:cNvSpPr>
          <p:nvPr/>
        </p:nvSpPr>
        <p:spPr>
          <a:xfrm>
            <a:off x="812882" y="1417320"/>
            <a:ext cx="5010976" cy="35356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a:t>Two Types:</a:t>
            </a:r>
          </a:p>
          <a:p>
            <a:pPr marL="106688" indent="0">
              <a:buNone/>
            </a:pPr>
            <a:endParaRPr lang="en-US" sz="2000" b="1" dirty="0" smtClean="0"/>
          </a:p>
          <a:p>
            <a:pPr marL="621038" indent="-514350">
              <a:buAutoNum type="arabicPeriod"/>
            </a:pPr>
            <a:r>
              <a:rPr lang="en-US" sz="2800" dirty="0" smtClean="0"/>
              <a:t>Defined Pick List</a:t>
            </a:r>
          </a:p>
          <a:p>
            <a:pPr marL="621038" indent="-514350">
              <a:buAutoNum type="arabicPeriod"/>
            </a:pPr>
            <a:endParaRPr lang="en-US" sz="2800" dirty="0"/>
          </a:p>
        </p:txBody>
      </p:sp>
      <p:sp>
        <p:nvSpPr>
          <p:cNvPr id="15" name="Content Placeholder 1"/>
          <p:cNvSpPr txBox="1">
            <a:spLocks/>
          </p:cNvSpPr>
          <p:nvPr/>
        </p:nvSpPr>
        <p:spPr>
          <a:xfrm>
            <a:off x="831103" y="5282885"/>
            <a:ext cx="14848243" cy="3061252"/>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Best Practices</a:t>
            </a:r>
          </a:p>
          <a:p>
            <a:r>
              <a:rPr lang="en-US" sz="2800" dirty="0" smtClean="0"/>
              <a:t>Naming</a:t>
            </a:r>
          </a:p>
          <a:p>
            <a:pPr lvl="1"/>
            <a:r>
              <a:rPr lang="en-US" sz="2300" dirty="0" smtClean="0"/>
              <a:t>Company abbreviation at the front of the defined pick list name Ex. </a:t>
            </a:r>
            <a:r>
              <a:rPr lang="en-US" sz="2300" dirty="0" err="1" smtClean="0"/>
              <a:t>RZLF_Custom</a:t>
            </a:r>
            <a:r>
              <a:rPr lang="en-US" sz="2300" dirty="0" smtClean="0"/>
              <a:t> Pick List Name</a:t>
            </a:r>
          </a:p>
          <a:p>
            <a:pPr lvl="1"/>
            <a:r>
              <a:rPr lang="en-US" sz="2400" dirty="0"/>
              <a:t>[WS] followed by the picklist </a:t>
            </a:r>
            <a:r>
              <a:rPr lang="en-US" sz="2400" dirty="0" smtClean="0"/>
              <a:t>name Ex. [WS</a:t>
            </a:r>
            <a:r>
              <a:rPr lang="en-US" sz="2400" dirty="0"/>
              <a:t>] Change </a:t>
            </a:r>
            <a:r>
              <a:rPr lang="en-US" sz="2400" dirty="0" smtClean="0"/>
              <a:t>Request for a workspace pick list</a:t>
            </a:r>
            <a:endParaRPr lang="en-US" sz="2300" dirty="0" smtClean="0"/>
          </a:p>
          <a:p>
            <a:pPr>
              <a:spcBef>
                <a:spcPts val="600"/>
              </a:spcBef>
            </a:pPr>
            <a:r>
              <a:rPr lang="en-US" sz="2800" dirty="0" smtClean="0"/>
              <a:t>Descriptions</a:t>
            </a:r>
          </a:p>
          <a:p>
            <a:pPr lvl="1"/>
            <a:r>
              <a:rPr lang="en-US" sz="2400" dirty="0" smtClean="0"/>
              <a:t>Add company name as the description for all custom pick lists</a:t>
            </a:r>
            <a:endParaRPr lang="en-US" sz="2400" dirty="0"/>
          </a:p>
          <a:p>
            <a:endParaRPr lang="en-US" sz="3200" dirty="0" smtClean="0"/>
          </a:p>
          <a:p>
            <a:pPr marL="106688" indent="0">
              <a:buFont typeface="Wingdings" charset="2"/>
              <a:buNone/>
            </a:pPr>
            <a:endParaRPr lang="en-US" sz="3200" dirty="0" smtClean="0"/>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sp>
        <p:nvSpPr>
          <p:cNvPr id="2" name="Title 1"/>
          <p:cNvSpPr>
            <a:spLocks noGrp="1"/>
          </p:cNvSpPr>
          <p:nvPr>
            <p:ph type="title"/>
          </p:nvPr>
        </p:nvSpPr>
        <p:spPr>
          <a:xfrm>
            <a:off x="812880" y="366185"/>
            <a:ext cx="14631829" cy="742295"/>
          </a:xfrm>
        </p:spPr>
        <p:txBody>
          <a:bodyPr/>
          <a:lstStyle/>
          <a:p>
            <a:r>
              <a:rPr lang="en-US" dirty="0" smtClean="0"/>
              <a:t>Special Field Types: Pick List</a:t>
            </a:r>
            <a:endParaRPr lang="en-US" dirty="0"/>
          </a:p>
        </p:txBody>
      </p:sp>
      <p:pic>
        <p:nvPicPr>
          <p:cNvPr id="7" name="Picture 6"/>
          <p:cNvPicPr>
            <a:picLocks noChangeAspect="1"/>
          </p:cNvPicPr>
          <p:nvPr/>
        </p:nvPicPr>
        <p:blipFill>
          <a:blip r:embed="rId2"/>
          <a:stretch>
            <a:fillRect/>
          </a:stretch>
        </p:blipFill>
        <p:spPr>
          <a:xfrm>
            <a:off x="1372695" y="2941320"/>
            <a:ext cx="4647861" cy="2032725"/>
          </a:xfrm>
          <a:prstGeom prst="rect">
            <a:avLst/>
          </a:prstGeom>
        </p:spPr>
      </p:pic>
      <p:pic>
        <p:nvPicPr>
          <p:cNvPr id="8" name="Picture 7"/>
          <p:cNvPicPr>
            <a:picLocks noChangeAspect="1"/>
          </p:cNvPicPr>
          <p:nvPr/>
        </p:nvPicPr>
        <p:blipFill>
          <a:blip r:embed="rId3"/>
          <a:stretch>
            <a:fillRect/>
          </a:stretch>
        </p:blipFill>
        <p:spPr>
          <a:xfrm>
            <a:off x="7934761" y="3196083"/>
            <a:ext cx="6157494" cy="1295512"/>
          </a:xfrm>
          <a:prstGeom prst="rect">
            <a:avLst/>
          </a:prstGeom>
        </p:spPr>
      </p:pic>
      <p:sp>
        <p:nvSpPr>
          <p:cNvPr id="11" name="Content Placeholder 1"/>
          <p:cNvSpPr txBox="1">
            <a:spLocks/>
          </p:cNvSpPr>
          <p:nvPr/>
        </p:nvSpPr>
        <p:spPr>
          <a:xfrm>
            <a:off x="7180711" y="1351560"/>
            <a:ext cx="8342318" cy="35356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endParaRPr lang="en-US" sz="2800" dirty="0" smtClean="0"/>
          </a:p>
          <a:p>
            <a:pPr marL="106688" indent="0">
              <a:buNone/>
            </a:pPr>
            <a:endParaRPr lang="en-US" sz="2800" dirty="0" smtClean="0"/>
          </a:p>
          <a:p>
            <a:pPr marL="621038" indent="-514350">
              <a:buFont typeface="+mj-lt"/>
              <a:buAutoNum type="arabicPeriod" startAt="2"/>
            </a:pPr>
            <a:r>
              <a:rPr lang="en-US" sz="2800" dirty="0" smtClean="0"/>
              <a:t>Workspace Pick List (Ex. target of a “Linking Pick List”)</a:t>
            </a:r>
            <a:endParaRPr lang="en-US" sz="2800" dirty="0"/>
          </a:p>
        </p:txBody>
      </p:sp>
    </p:spTree>
    <p:extLst>
      <p:ext uri="{BB962C8B-B14F-4D97-AF65-F5344CB8AC3E}">
        <p14:creationId xmlns:p14="http://schemas.microsoft.com/office/powerpoint/2010/main" val="24322782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812879" y="1417320"/>
            <a:ext cx="14631829" cy="103307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A Matrix acts as a </a:t>
            </a:r>
            <a:r>
              <a:rPr lang="en-US" sz="2800" b="1" dirty="0" smtClean="0">
                <a:solidFill>
                  <a:srgbClr val="C00000"/>
                </a:solidFill>
              </a:rPr>
              <a:t>table-type container for fields </a:t>
            </a:r>
            <a:r>
              <a:rPr lang="en-US" sz="2800" dirty="0" smtClean="0"/>
              <a:t>that are within a section. This allows information to be displayed in a pre-defined number of rows and columns on the Item Details tab. Each cell is a field.</a:t>
            </a:r>
            <a:endParaRPr lang="en-US" sz="2800" dirty="0"/>
          </a:p>
        </p:txBody>
      </p:sp>
      <p:sp>
        <p:nvSpPr>
          <p:cNvPr id="7" name="Rectangle 6"/>
          <p:cNvSpPr/>
          <p:nvPr/>
        </p:nvSpPr>
        <p:spPr>
          <a:xfrm>
            <a:off x="1542985" y="3843710"/>
            <a:ext cx="8695297" cy="4096437"/>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24"/>
          <p:cNvSpPr/>
          <p:nvPr/>
        </p:nvSpPr>
        <p:spPr>
          <a:xfrm>
            <a:off x="2218544" y="4756095"/>
            <a:ext cx="7050242" cy="3056103"/>
          </a:xfrm>
          <a:prstGeom prst="rect">
            <a:avLst/>
          </a:prstGeom>
          <a:solidFill>
            <a:schemeClr val="accent2">
              <a:lumMod val="60000"/>
              <a:lumOff val="40000"/>
            </a:schemeClr>
          </a:solidFill>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Content Placeholder 1"/>
          <p:cNvSpPr txBox="1">
            <a:spLocks/>
          </p:cNvSpPr>
          <p:nvPr/>
        </p:nvSpPr>
        <p:spPr>
          <a:xfrm>
            <a:off x="2091245" y="3345167"/>
            <a:ext cx="4278140" cy="4874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Part 1001: Soccer Ball</a:t>
            </a:r>
            <a:endParaRPr lang="en-US" sz="2800" b="1" dirty="0"/>
          </a:p>
        </p:txBody>
      </p:sp>
      <p:sp>
        <p:nvSpPr>
          <p:cNvPr id="10" name="Rectangle 9"/>
          <p:cNvSpPr/>
          <p:nvPr/>
        </p:nvSpPr>
        <p:spPr>
          <a:xfrm>
            <a:off x="3548950" y="5271734"/>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3548950" y="6214532"/>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6404432" y="5292308"/>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404432" y="6176713"/>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Content Placeholder 1"/>
          <p:cNvSpPr txBox="1">
            <a:spLocks/>
          </p:cNvSpPr>
          <p:nvPr/>
        </p:nvSpPr>
        <p:spPr>
          <a:xfrm>
            <a:off x="11804429" y="3907869"/>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Section 1</a:t>
            </a:r>
            <a:endParaRPr lang="en-US" sz="2800" b="1" dirty="0"/>
          </a:p>
        </p:txBody>
      </p:sp>
      <p:cxnSp>
        <p:nvCxnSpPr>
          <p:cNvPr id="16" name="Straight Arrow Connector 15"/>
          <p:cNvCxnSpPr>
            <a:stCxn id="14" idx="1"/>
          </p:cNvCxnSpPr>
          <p:nvPr/>
        </p:nvCxnSpPr>
        <p:spPr>
          <a:xfrm flipH="1" flipV="1">
            <a:off x="9189767" y="4142811"/>
            <a:ext cx="2614662"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1"/>
          <p:cNvSpPr txBox="1">
            <a:spLocks/>
          </p:cNvSpPr>
          <p:nvPr/>
        </p:nvSpPr>
        <p:spPr>
          <a:xfrm>
            <a:off x="2502000" y="5337996"/>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1</a:t>
            </a:r>
            <a:endParaRPr lang="en-US" sz="2800" dirty="0"/>
          </a:p>
        </p:txBody>
      </p:sp>
      <p:sp>
        <p:nvSpPr>
          <p:cNvPr id="19" name="Content Placeholder 1"/>
          <p:cNvSpPr txBox="1">
            <a:spLocks/>
          </p:cNvSpPr>
          <p:nvPr/>
        </p:nvSpPr>
        <p:spPr>
          <a:xfrm>
            <a:off x="2502000" y="6253111"/>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2</a:t>
            </a:r>
            <a:endParaRPr lang="en-US" sz="2800" dirty="0"/>
          </a:p>
        </p:txBody>
      </p:sp>
      <p:sp>
        <p:nvSpPr>
          <p:cNvPr id="22" name="Content Placeholder 1"/>
          <p:cNvSpPr txBox="1">
            <a:spLocks/>
          </p:cNvSpPr>
          <p:nvPr/>
        </p:nvSpPr>
        <p:spPr>
          <a:xfrm>
            <a:off x="11804429" y="3418566"/>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solidFill>
                  <a:schemeClr val="accent1"/>
                </a:solidFill>
              </a:rPr>
              <a:t>Item</a:t>
            </a:r>
            <a:endParaRPr lang="en-US" sz="2800" b="1" dirty="0">
              <a:solidFill>
                <a:schemeClr val="accent1"/>
              </a:solidFill>
            </a:endParaRPr>
          </a:p>
        </p:txBody>
      </p:sp>
      <p:cxnSp>
        <p:nvCxnSpPr>
          <p:cNvPr id="23" name="Straight Arrow Connector 22"/>
          <p:cNvCxnSpPr/>
          <p:nvPr/>
        </p:nvCxnSpPr>
        <p:spPr>
          <a:xfrm flipH="1" flipV="1">
            <a:off x="6369386" y="3599526"/>
            <a:ext cx="5322942" cy="84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2880" y="366185"/>
            <a:ext cx="14631829" cy="849596"/>
          </a:xfrm>
        </p:spPr>
        <p:txBody>
          <a:bodyPr/>
          <a:lstStyle/>
          <a:p>
            <a:r>
              <a:rPr lang="en-US" dirty="0" smtClean="0"/>
              <a:t>Matrix</a:t>
            </a:r>
            <a:endParaRPr lang="en-US" dirty="0"/>
          </a:p>
        </p:txBody>
      </p:sp>
      <p:sp>
        <p:nvSpPr>
          <p:cNvPr id="24" name="Content Placeholder 1"/>
          <p:cNvSpPr txBox="1">
            <a:spLocks/>
          </p:cNvSpPr>
          <p:nvPr/>
        </p:nvSpPr>
        <p:spPr>
          <a:xfrm>
            <a:off x="1975645" y="3901399"/>
            <a:ext cx="4278140" cy="4874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Item Details</a:t>
            </a:r>
            <a:endParaRPr lang="en-US" sz="2800" b="1" dirty="0"/>
          </a:p>
        </p:txBody>
      </p:sp>
      <p:sp>
        <p:nvSpPr>
          <p:cNvPr id="29" name="Rectangle 28"/>
          <p:cNvSpPr/>
          <p:nvPr/>
        </p:nvSpPr>
        <p:spPr>
          <a:xfrm>
            <a:off x="3548950" y="7055692"/>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p:cNvSpPr/>
          <p:nvPr/>
        </p:nvSpPr>
        <p:spPr>
          <a:xfrm>
            <a:off x="6404432" y="7017873"/>
            <a:ext cx="2413000" cy="5717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Content Placeholder 1"/>
          <p:cNvSpPr txBox="1">
            <a:spLocks/>
          </p:cNvSpPr>
          <p:nvPr/>
        </p:nvSpPr>
        <p:spPr>
          <a:xfrm>
            <a:off x="2502000" y="7094271"/>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3</a:t>
            </a:r>
            <a:endParaRPr lang="en-US" sz="2800" dirty="0"/>
          </a:p>
        </p:txBody>
      </p:sp>
      <p:sp>
        <p:nvSpPr>
          <p:cNvPr id="32" name="Content Placeholder 1"/>
          <p:cNvSpPr txBox="1">
            <a:spLocks/>
          </p:cNvSpPr>
          <p:nvPr/>
        </p:nvSpPr>
        <p:spPr>
          <a:xfrm>
            <a:off x="4034215" y="4756095"/>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Part ID</a:t>
            </a:r>
            <a:endParaRPr lang="en-US" sz="2800" dirty="0"/>
          </a:p>
        </p:txBody>
      </p:sp>
      <p:sp>
        <p:nvSpPr>
          <p:cNvPr id="33" name="Content Placeholder 1"/>
          <p:cNvSpPr txBox="1">
            <a:spLocks/>
          </p:cNvSpPr>
          <p:nvPr/>
        </p:nvSpPr>
        <p:spPr>
          <a:xfrm>
            <a:off x="6866638" y="4756095"/>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Attribute</a:t>
            </a:r>
            <a:endParaRPr lang="en-US" sz="2800" dirty="0"/>
          </a:p>
        </p:txBody>
      </p:sp>
      <p:sp>
        <p:nvSpPr>
          <p:cNvPr id="34" name="Content Placeholder 1"/>
          <p:cNvSpPr txBox="1">
            <a:spLocks/>
          </p:cNvSpPr>
          <p:nvPr/>
        </p:nvSpPr>
        <p:spPr>
          <a:xfrm>
            <a:off x="11804429" y="4777332"/>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Matrix 1</a:t>
            </a:r>
            <a:endParaRPr lang="en-US" sz="2800" b="1" dirty="0"/>
          </a:p>
        </p:txBody>
      </p:sp>
      <p:cxnSp>
        <p:nvCxnSpPr>
          <p:cNvPr id="35" name="Straight Arrow Connector 34"/>
          <p:cNvCxnSpPr>
            <a:stCxn id="34" idx="1"/>
          </p:cNvCxnSpPr>
          <p:nvPr/>
        </p:nvCxnSpPr>
        <p:spPr>
          <a:xfrm flipH="1" flipV="1">
            <a:off x="9189767" y="5012274"/>
            <a:ext cx="2614662"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348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txBox="1">
            <a:spLocks/>
          </p:cNvSpPr>
          <p:nvPr/>
        </p:nvSpPr>
        <p:spPr>
          <a:xfrm>
            <a:off x="965282" y="5201920"/>
            <a:ext cx="14046118" cy="27863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...especially when building fields for a matrix</a:t>
            </a:r>
            <a:endParaRPr lang="en-US" sz="3200" b="1" dirty="0"/>
          </a:p>
          <a:p>
            <a:pPr marL="106688" indent="0">
              <a:buNone/>
            </a:pPr>
            <a:endParaRPr lang="en-US" sz="2000" b="1" dirty="0" smtClean="0"/>
          </a:p>
          <a:p>
            <a:pPr marL="621038" indent="-514350">
              <a:buAutoNum type="arabicPeriod"/>
            </a:pPr>
            <a:endParaRPr lang="en-US" sz="2800" dirty="0"/>
          </a:p>
        </p:txBody>
      </p:sp>
      <p:sp>
        <p:nvSpPr>
          <p:cNvPr id="2" name="Title 1"/>
          <p:cNvSpPr>
            <a:spLocks noGrp="1"/>
          </p:cNvSpPr>
          <p:nvPr>
            <p:ph type="title"/>
          </p:nvPr>
        </p:nvSpPr>
        <p:spPr>
          <a:xfrm>
            <a:off x="812880" y="366185"/>
            <a:ext cx="14631829" cy="742295"/>
          </a:xfrm>
        </p:spPr>
        <p:txBody>
          <a:bodyPr/>
          <a:lstStyle/>
          <a:p>
            <a:r>
              <a:rPr lang="en-US" dirty="0" smtClean="0"/>
              <a:t>Cloning Fields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307" y="2663166"/>
            <a:ext cx="9186133" cy="1299234"/>
          </a:xfrm>
          <a:prstGeom prst="rect">
            <a:avLst/>
          </a:prstGeom>
        </p:spPr>
      </p:pic>
      <p:sp>
        <p:nvSpPr>
          <p:cNvPr id="10" name="Content Placeholder 1"/>
          <p:cNvSpPr txBox="1">
            <a:spLocks/>
          </p:cNvSpPr>
          <p:nvPr/>
        </p:nvSpPr>
        <p:spPr>
          <a:xfrm>
            <a:off x="965282" y="1569720"/>
            <a:ext cx="14046118" cy="27863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Reap time savings when you clone fields of the same type</a:t>
            </a:r>
            <a:endParaRPr lang="en-US" sz="3200" b="1" dirty="0"/>
          </a:p>
          <a:p>
            <a:pPr marL="106688" indent="0">
              <a:buNone/>
            </a:pPr>
            <a:endParaRPr lang="en-US" sz="2000" b="1" dirty="0" smtClean="0"/>
          </a:p>
          <a:p>
            <a:pPr marL="621038" indent="-514350">
              <a:buAutoNum type="arabicPeriod"/>
            </a:pPr>
            <a:endParaRPr lang="en-US" sz="2800" dirty="0"/>
          </a:p>
        </p:txBody>
      </p:sp>
    </p:spTree>
    <p:extLst>
      <p:ext uri="{BB962C8B-B14F-4D97-AF65-F5344CB8AC3E}">
        <p14:creationId xmlns:p14="http://schemas.microsoft.com/office/powerpoint/2010/main" val="2505544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812879" y="1417320"/>
            <a:ext cx="14631829" cy="103307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The item descriptor is created by specifying up to four fields to be </a:t>
            </a:r>
            <a:r>
              <a:rPr lang="en-US" sz="2800" b="1" dirty="0">
                <a:solidFill>
                  <a:srgbClr val="C00000"/>
                </a:solidFill>
              </a:rPr>
              <a:t>concatenated</a:t>
            </a:r>
            <a:r>
              <a:rPr lang="en-US" sz="2800" dirty="0" smtClean="0"/>
              <a:t> and used to identify an item. An example is an item’s number or ID and short description or title. </a:t>
            </a:r>
          </a:p>
        </p:txBody>
      </p:sp>
      <p:sp>
        <p:nvSpPr>
          <p:cNvPr id="2" name="Title 1"/>
          <p:cNvSpPr>
            <a:spLocks noGrp="1"/>
          </p:cNvSpPr>
          <p:nvPr>
            <p:ph type="title"/>
          </p:nvPr>
        </p:nvSpPr>
        <p:spPr>
          <a:xfrm>
            <a:off x="812880" y="366185"/>
            <a:ext cx="14631829" cy="849596"/>
          </a:xfrm>
        </p:spPr>
        <p:txBody>
          <a:bodyPr/>
          <a:lstStyle/>
          <a:p>
            <a:r>
              <a:rPr lang="en-US" dirty="0" smtClean="0"/>
              <a:t>Item Descriptor</a:t>
            </a:r>
            <a:endParaRPr lang="en-US" dirty="0"/>
          </a:p>
        </p:txBody>
      </p:sp>
      <p:pic>
        <p:nvPicPr>
          <p:cNvPr id="3" name="Picture 2"/>
          <p:cNvPicPr>
            <a:picLocks noChangeAspect="1"/>
          </p:cNvPicPr>
          <p:nvPr/>
        </p:nvPicPr>
        <p:blipFill>
          <a:blip r:embed="rId2"/>
          <a:stretch>
            <a:fillRect/>
          </a:stretch>
        </p:blipFill>
        <p:spPr>
          <a:xfrm>
            <a:off x="3702070" y="3200400"/>
            <a:ext cx="8370752" cy="2908300"/>
          </a:xfrm>
          <a:prstGeom prst="rect">
            <a:avLst/>
          </a:prstGeom>
        </p:spPr>
      </p:pic>
    </p:spTree>
    <p:extLst>
      <p:ext uri="{BB962C8B-B14F-4D97-AF65-F5344CB8AC3E}">
        <p14:creationId xmlns:p14="http://schemas.microsoft.com/office/powerpoint/2010/main" val="3916463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491" y="186601"/>
            <a:ext cx="1298892" cy="1043921"/>
          </a:xfrm>
          <a:prstGeom prst="rect">
            <a:avLst/>
          </a:prstGeom>
        </p:spPr>
      </p:pic>
      <p:sp>
        <p:nvSpPr>
          <p:cNvPr id="24" name="Content Placeholder 1"/>
          <p:cNvSpPr txBox="1">
            <a:spLocks/>
          </p:cNvSpPr>
          <p:nvPr/>
        </p:nvSpPr>
        <p:spPr>
          <a:xfrm>
            <a:off x="812880" y="1514170"/>
            <a:ext cx="6959520" cy="6622664"/>
          </a:xfrm>
          <a:prstGeom prst="rect">
            <a:avLst/>
          </a:prstGeom>
          <a:ln>
            <a:noFill/>
          </a:ln>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463550" indent="-238125">
              <a:buFont typeface="Arial" pitchFamily="34" charset="0"/>
              <a:buChar char="•"/>
            </a:pPr>
            <a:r>
              <a:rPr lang="en-US" sz="2800" dirty="0" smtClean="0">
                <a:solidFill>
                  <a:srgbClr val="00B050"/>
                </a:solidFill>
                <a:cs typeface="Calibri" pitchFamily="34" charset="0"/>
              </a:rPr>
              <a:t>Item </a:t>
            </a:r>
            <a:r>
              <a:rPr lang="en-US" sz="2800" dirty="0">
                <a:solidFill>
                  <a:srgbClr val="00B050"/>
                </a:solidFill>
                <a:cs typeface="Calibri" pitchFamily="34" charset="0"/>
              </a:rPr>
              <a:t>Details</a:t>
            </a:r>
          </a:p>
          <a:p>
            <a:pPr marL="463550" indent="-238125">
              <a:buFont typeface="Arial" pitchFamily="34" charset="0"/>
              <a:buChar char="•"/>
            </a:pPr>
            <a:r>
              <a:rPr lang="en-US" sz="2800" dirty="0" smtClean="0">
                <a:cs typeface="Calibri" pitchFamily="34" charset="0"/>
              </a:rPr>
              <a:t>Workflow or Associated Workflow</a:t>
            </a:r>
            <a:endParaRPr lang="en-US" sz="2800" dirty="0">
              <a:cs typeface="Calibri" pitchFamily="34" charset="0"/>
            </a:endParaRPr>
          </a:p>
          <a:p>
            <a:pPr marL="463550" indent="-238125">
              <a:buFont typeface="Arial" pitchFamily="34" charset="0"/>
              <a:buChar char="•"/>
            </a:pPr>
            <a:r>
              <a:rPr lang="en-US" sz="2800" dirty="0">
                <a:cs typeface="Calibri" pitchFamily="34" charset="0"/>
              </a:rPr>
              <a:t>Workflow Actions</a:t>
            </a:r>
          </a:p>
          <a:p>
            <a:pPr marL="463550" indent="-238125">
              <a:buFont typeface="Arial" pitchFamily="34" charset="0"/>
              <a:buChar char="•"/>
            </a:pPr>
            <a:r>
              <a:rPr lang="en-US" sz="2800" dirty="0" smtClean="0">
                <a:cs typeface="Calibri" pitchFamily="34" charset="0"/>
              </a:rPr>
              <a:t>Actions </a:t>
            </a:r>
            <a:r>
              <a:rPr lang="en-US" sz="2800" dirty="0">
                <a:cs typeface="Calibri" pitchFamily="34" charset="0"/>
              </a:rPr>
              <a:t>Notifications</a:t>
            </a:r>
          </a:p>
          <a:p>
            <a:pPr marL="463550" indent="-238125">
              <a:buFont typeface="Arial" pitchFamily="34" charset="0"/>
              <a:buChar char="•"/>
            </a:pPr>
            <a:r>
              <a:rPr lang="en-US" sz="2800" dirty="0">
                <a:solidFill>
                  <a:srgbClr val="00B050"/>
                </a:solidFill>
                <a:cs typeface="Calibri" pitchFamily="34" charset="0"/>
              </a:rPr>
              <a:t>Bill of Materials</a:t>
            </a:r>
          </a:p>
          <a:p>
            <a:pPr marL="463550" indent="-238125">
              <a:buFont typeface="Arial" pitchFamily="34" charset="0"/>
              <a:buChar char="•"/>
            </a:pPr>
            <a:r>
              <a:rPr lang="en-US" sz="2800" dirty="0">
                <a:cs typeface="Calibri" pitchFamily="34" charset="0"/>
              </a:rPr>
              <a:t>Where Used</a:t>
            </a:r>
          </a:p>
          <a:p>
            <a:pPr marL="463550" indent="-238125">
              <a:buFont typeface="Arial" pitchFamily="34" charset="0"/>
              <a:buChar char="•"/>
            </a:pPr>
            <a:r>
              <a:rPr lang="en-US" sz="2800" dirty="0">
                <a:solidFill>
                  <a:srgbClr val="00B050"/>
                </a:solidFill>
                <a:cs typeface="Calibri" pitchFamily="34" charset="0"/>
              </a:rPr>
              <a:t>Sourcing</a:t>
            </a:r>
          </a:p>
          <a:p>
            <a:pPr marL="463550" indent="-238125">
              <a:buFont typeface="Arial" pitchFamily="34" charset="0"/>
              <a:buChar char="•"/>
            </a:pPr>
            <a:r>
              <a:rPr lang="en-US" sz="2800" dirty="0">
                <a:cs typeface="Calibri" pitchFamily="34" charset="0"/>
              </a:rPr>
              <a:t>Supplied Items</a:t>
            </a:r>
          </a:p>
          <a:p>
            <a:pPr marL="463550" indent="-238125">
              <a:buFont typeface="Arial" pitchFamily="34" charset="0"/>
              <a:buChar char="•"/>
            </a:pPr>
            <a:r>
              <a:rPr lang="en-US" sz="2800" dirty="0">
                <a:cs typeface="Calibri" pitchFamily="34" charset="0"/>
              </a:rPr>
              <a:t>Relationships</a:t>
            </a:r>
          </a:p>
          <a:p>
            <a:pPr marL="463550" indent="-238125">
              <a:buFont typeface="Arial" pitchFamily="34" charset="0"/>
              <a:buChar char="•"/>
            </a:pPr>
            <a:r>
              <a:rPr lang="en-US" sz="2800" dirty="0">
                <a:solidFill>
                  <a:srgbClr val="00B050"/>
                </a:solidFill>
                <a:cs typeface="Calibri" pitchFamily="34" charset="0"/>
              </a:rPr>
              <a:t>Linked Items or Affected Items</a:t>
            </a:r>
          </a:p>
          <a:p>
            <a:pPr marL="463550" indent="-238125">
              <a:buFont typeface="Arial" pitchFamily="34" charset="0"/>
              <a:buChar char="•"/>
            </a:pPr>
            <a:r>
              <a:rPr lang="en-US" sz="2800" dirty="0">
                <a:cs typeface="Calibri" pitchFamily="34" charset="0"/>
              </a:rPr>
              <a:t>Attachments</a:t>
            </a:r>
          </a:p>
          <a:p>
            <a:pPr marL="463550" indent="-238125">
              <a:buFont typeface="Arial" pitchFamily="34" charset="0"/>
              <a:buChar char="•"/>
            </a:pPr>
            <a:r>
              <a:rPr lang="en-US" sz="2800" dirty="0">
                <a:solidFill>
                  <a:srgbClr val="00B050"/>
                </a:solidFill>
                <a:cs typeface="Calibri" pitchFamily="34" charset="0"/>
              </a:rPr>
              <a:t>Grid</a:t>
            </a:r>
          </a:p>
          <a:p>
            <a:pPr marL="463550" indent="-238125">
              <a:buFont typeface="Arial" pitchFamily="34" charset="0"/>
              <a:buChar char="•"/>
            </a:pPr>
            <a:r>
              <a:rPr lang="en-US" sz="2800" dirty="0">
                <a:cs typeface="Calibri" pitchFamily="34" charset="0"/>
              </a:rPr>
              <a:t>Milestones</a:t>
            </a:r>
          </a:p>
          <a:p>
            <a:pPr marL="463550" indent="-238125">
              <a:buFont typeface="Arial" pitchFamily="34" charset="0"/>
              <a:buChar char="•"/>
            </a:pPr>
            <a:r>
              <a:rPr lang="en-US" sz="2800" dirty="0">
                <a:cs typeface="Calibri" pitchFamily="34" charset="0"/>
              </a:rPr>
              <a:t>Change Log</a:t>
            </a:r>
          </a:p>
          <a:p>
            <a:pPr marL="463550" indent="-238125">
              <a:buFont typeface="Arial" pitchFamily="34" charset="0"/>
              <a:buChar char="•"/>
            </a:pPr>
            <a:r>
              <a:rPr lang="en-US" sz="2800" dirty="0">
                <a:cs typeface="Calibri" pitchFamily="34" charset="0"/>
              </a:rPr>
              <a:t>Project Management</a:t>
            </a: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710" y="2623202"/>
            <a:ext cx="10880015" cy="2390307"/>
          </a:xfrm>
          <a:prstGeom prst="rect">
            <a:avLst/>
          </a:prstGeom>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Tabs</a:t>
            </a:r>
            <a:endParaRPr lang="en-US" dirty="0"/>
          </a:p>
        </p:txBody>
      </p:sp>
    </p:spTree>
    <p:extLst>
      <p:ext uri="{BB962C8B-B14F-4D97-AF65-F5344CB8AC3E}">
        <p14:creationId xmlns:p14="http://schemas.microsoft.com/office/powerpoint/2010/main" val="779645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491" y="186601"/>
            <a:ext cx="1298892" cy="1043921"/>
          </a:xfrm>
          <a:prstGeom prst="rect">
            <a:avLst/>
          </a:prstGeom>
        </p:spPr>
      </p:pic>
      <p:sp>
        <p:nvSpPr>
          <p:cNvPr id="2" name="Title 1"/>
          <p:cNvSpPr>
            <a:spLocks noGrp="1"/>
          </p:cNvSpPr>
          <p:nvPr>
            <p:ph type="title"/>
          </p:nvPr>
        </p:nvSpPr>
        <p:spPr/>
        <p:txBody>
          <a:bodyPr/>
          <a:lstStyle/>
          <a:p>
            <a:r>
              <a:rPr lang="en-US" dirty="0" smtClean="0"/>
              <a:t>Tabs</a:t>
            </a:r>
            <a:endParaRPr lang="en-US" dirty="0"/>
          </a:p>
        </p:txBody>
      </p:sp>
      <p:sp>
        <p:nvSpPr>
          <p:cNvPr id="6" name="Content Placeholder 1"/>
          <p:cNvSpPr txBox="1">
            <a:spLocks/>
          </p:cNvSpPr>
          <p:nvPr/>
        </p:nvSpPr>
        <p:spPr>
          <a:xfrm>
            <a:off x="812879" y="2179320"/>
            <a:ext cx="14631829" cy="185928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a:buFont typeface="Wingdings" panose="05000000000000000000" pitchFamily="2" charset="2"/>
              <a:buChar char="§"/>
            </a:pPr>
            <a:r>
              <a:rPr lang="en-US" sz="2800" dirty="0" smtClean="0"/>
              <a:t>Tabs are turned on or off via </a:t>
            </a:r>
            <a:r>
              <a:rPr lang="en-US" sz="2800" b="1" dirty="0" smtClean="0">
                <a:solidFill>
                  <a:srgbClr val="C00000"/>
                </a:solidFill>
              </a:rPr>
              <a:t>permissions in a workspace role</a:t>
            </a:r>
            <a:r>
              <a:rPr lang="en-US" sz="2800" dirty="0" smtClean="0"/>
              <a:t> </a:t>
            </a:r>
          </a:p>
          <a:p>
            <a:pPr>
              <a:buFont typeface="Wingdings" panose="05000000000000000000" pitchFamily="2" charset="2"/>
              <a:buChar char="§"/>
            </a:pPr>
            <a:endParaRPr lang="en-US" sz="2800" dirty="0"/>
          </a:p>
          <a:p>
            <a:pPr>
              <a:buFont typeface="Wingdings" panose="05000000000000000000" pitchFamily="2" charset="2"/>
              <a:buChar char="§"/>
            </a:pPr>
            <a:r>
              <a:rPr lang="en-US" sz="2800" dirty="0" smtClean="0"/>
              <a:t>Tabs can be </a:t>
            </a:r>
            <a:r>
              <a:rPr lang="en-US" sz="2800" b="1" dirty="0">
                <a:solidFill>
                  <a:srgbClr val="C00000"/>
                </a:solidFill>
              </a:rPr>
              <a:t>re-ordered and renamed</a:t>
            </a:r>
            <a:r>
              <a:rPr lang="en-US" sz="2800" dirty="0" smtClean="0"/>
              <a:t> </a:t>
            </a:r>
          </a:p>
          <a:p>
            <a:pPr>
              <a:buFont typeface="Wingdings" panose="05000000000000000000" pitchFamily="2" charset="2"/>
              <a:buChar char="§"/>
            </a:pPr>
            <a:endParaRPr lang="en-US" sz="2800" dirty="0"/>
          </a:p>
          <a:p>
            <a:pPr>
              <a:buFont typeface="Wingdings" panose="05000000000000000000" pitchFamily="2" charset="2"/>
              <a:buChar char="§"/>
            </a:pPr>
            <a:r>
              <a:rPr lang="en-US" sz="2800" dirty="0" smtClean="0"/>
              <a:t>Certain fields can be configured on five of the tabs for greatly expanded </a:t>
            </a:r>
            <a:r>
              <a:rPr lang="en-US" sz="2800" b="1" dirty="0">
                <a:solidFill>
                  <a:srgbClr val="C00000"/>
                </a:solidFill>
              </a:rPr>
              <a:t>flexibility </a:t>
            </a:r>
            <a:r>
              <a:rPr lang="en-US" sz="2800" dirty="0" smtClean="0"/>
              <a:t>in meeting business needs</a:t>
            </a:r>
          </a:p>
          <a:p>
            <a:pPr marL="106688" indent="0">
              <a:buNone/>
            </a:pPr>
            <a:endParaRPr lang="en-US" sz="2800" dirty="0"/>
          </a:p>
          <a:p>
            <a:pPr marL="106688" indent="0">
              <a:buNone/>
            </a:pPr>
            <a:endParaRPr lang="en-US" sz="2800" dirty="0"/>
          </a:p>
        </p:txBody>
      </p:sp>
      <p:sp>
        <p:nvSpPr>
          <p:cNvPr id="7" name="Content Placeholder 1"/>
          <p:cNvSpPr txBox="1">
            <a:spLocks/>
          </p:cNvSpPr>
          <p:nvPr/>
        </p:nvSpPr>
        <p:spPr>
          <a:xfrm>
            <a:off x="831103" y="5511800"/>
            <a:ext cx="14848243" cy="283233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Tips</a:t>
            </a:r>
          </a:p>
          <a:p>
            <a:r>
              <a:rPr lang="en-US" sz="2800" dirty="0" smtClean="0"/>
              <a:t>Always include the permission of “View Change Log”</a:t>
            </a:r>
          </a:p>
          <a:p>
            <a:pPr>
              <a:spcBef>
                <a:spcPts val="600"/>
              </a:spcBef>
            </a:pPr>
            <a:r>
              <a:rPr lang="en-US" sz="2800" dirty="0" smtClean="0"/>
              <a:t>Put the tabs in the order in which a user would want to access them</a:t>
            </a:r>
          </a:p>
          <a:p>
            <a:pPr>
              <a:spcBef>
                <a:spcPts val="600"/>
              </a:spcBef>
            </a:pPr>
            <a:r>
              <a:rPr lang="en-US" sz="2800" dirty="0" smtClean="0"/>
              <a:t>For easiest re-ordering, shrink the browser window until the tabs are in two columns</a:t>
            </a:r>
          </a:p>
          <a:p>
            <a:pPr marL="106688" indent="0">
              <a:buNone/>
            </a:pPr>
            <a:endParaRPr lang="en-US" sz="3200" dirty="0" smtClean="0"/>
          </a:p>
          <a:p>
            <a:pPr marL="106688" indent="0">
              <a:buFont typeface="Wingdings" charset="2"/>
              <a:buNone/>
            </a:pPr>
            <a:endParaRPr lang="en-US" sz="3200" dirty="0" smtClean="0"/>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spTree>
    <p:extLst>
      <p:ext uri="{BB962C8B-B14F-4D97-AF65-F5344CB8AC3E}">
        <p14:creationId xmlns:p14="http://schemas.microsoft.com/office/powerpoint/2010/main" val="3683798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Tab</a:t>
            </a:r>
            <a:endParaRPr lang="en-US" dirty="0"/>
          </a:p>
        </p:txBody>
      </p:sp>
      <p:pic>
        <p:nvPicPr>
          <p:cNvPr id="15" name="Picture 14"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291" y="217081"/>
            <a:ext cx="1298892" cy="1043921"/>
          </a:xfrm>
          <a:prstGeom prst="rect">
            <a:avLst/>
          </a:prstGeom>
        </p:spPr>
      </p:pic>
      <p:sp>
        <p:nvSpPr>
          <p:cNvPr id="24" name="Content Placeholder 1"/>
          <p:cNvSpPr txBox="1">
            <a:spLocks/>
          </p:cNvSpPr>
          <p:nvPr/>
        </p:nvSpPr>
        <p:spPr>
          <a:xfrm>
            <a:off x="812880" y="1514170"/>
            <a:ext cx="5664120" cy="6622664"/>
          </a:xfrm>
          <a:prstGeom prst="rect">
            <a:avLst/>
          </a:prstGeom>
          <a:ln>
            <a:noFill/>
          </a:ln>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463550" indent="-238125">
              <a:buFont typeface="Arial" pitchFamily="34" charset="0"/>
              <a:buChar char="•"/>
            </a:pPr>
            <a:r>
              <a:rPr lang="en-US" sz="2800" dirty="0" smtClean="0">
                <a:cs typeface="Calibri" pitchFamily="34" charset="0"/>
              </a:rPr>
              <a:t>Open-ended number of entries</a:t>
            </a:r>
          </a:p>
          <a:p>
            <a:pPr marL="463550" indent="-238125">
              <a:buFont typeface="Arial" pitchFamily="34" charset="0"/>
              <a:buChar char="•"/>
            </a:pPr>
            <a:r>
              <a:rPr lang="en-US" sz="2800" dirty="0" smtClean="0">
                <a:cs typeface="Calibri" pitchFamily="34" charset="0"/>
              </a:rPr>
              <a:t>Can be renamed</a:t>
            </a:r>
            <a:endParaRPr lang="en-US" sz="2800" dirty="0">
              <a:cs typeface="Calibri" pitchFamily="34" charset="0"/>
            </a:endParaRPr>
          </a:p>
        </p:txBody>
      </p:sp>
      <p:pic>
        <p:nvPicPr>
          <p:cNvPr id="3" name="Picture 2"/>
          <p:cNvPicPr>
            <a:picLocks noChangeAspect="1"/>
          </p:cNvPicPr>
          <p:nvPr/>
        </p:nvPicPr>
        <p:blipFill>
          <a:blip r:embed="rId3"/>
          <a:stretch>
            <a:fillRect/>
          </a:stretch>
        </p:blipFill>
        <p:spPr>
          <a:xfrm>
            <a:off x="4699000" y="2912831"/>
            <a:ext cx="10303986" cy="4968153"/>
          </a:xfrm>
          <a:prstGeom prst="rect">
            <a:avLst/>
          </a:prstGeom>
        </p:spPr>
      </p:pic>
    </p:spTree>
    <p:extLst>
      <p:ext uri="{BB962C8B-B14F-4D97-AF65-F5344CB8AC3E}">
        <p14:creationId xmlns:p14="http://schemas.microsoft.com/office/powerpoint/2010/main" val="399101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216520" y="2599274"/>
            <a:ext cx="2308860" cy="670134"/>
          </a:xfrm>
        </p:spPr>
        <p:txBody>
          <a:bodyPr/>
          <a:lstStyle/>
          <a:p>
            <a:pPr marL="106688" indent="0">
              <a:buNone/>
            </a:pPr>
            <a:r>
              <a:rPr lang="en-US" sz="4000" dirty="0" smtClean="0">
                <a:solidFill>
                  <a:schemeClr val="accent5"/>
                </a:solidFill>
              </a:rPr>
              <a:t>Section</a:t>
            </a:r>
            <a:endParaRPr lang="en-US" sz="4000" dirty="0">
              <a:solidFill>
                <a:schemeClr val="accent5"/>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23" y="2056349"/>
            <a:ext cx="6561137"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48" y="2672419"/>
            <a:ext cx="6618287"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60" y="4029345"/>
            <a:ext cx="6570663"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85" y="7072166"/>
            <a:ext cx="6551613"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435" y="8065170"/>
            <a:ext cx="6589713"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Content Placeholder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84161" y="1357485"/>
            <a:ext cx="2973578" cy="393561"/>
          </a:xfrm>
          <a:prstGeom prst="rect">
            <a:avLst/>
          </a:prstGeom>
        </p:spPr>
      </p:pic>
      <p:sp>
        <p:nvSpPr>
          <p:cNvPr id="12" name="Right Arrow 11"/>
          <p:cNvSpPr/>
          <p:nvPr/>
        </p:nvSpPr>
        <p:spPr>
          <a:xfrm>
            <a:off x="10237685" y="2728754"/>
            <a:ext cx="530942" cy="41117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Content Placeholder 1"/>
          <p:cNvSpPr txBox="1">
            <a:spLocks/>
          </p:cNvSpPr>
          <p:nvPr/>
        </p:nvSpPr>
        <p:spPr>
          <a:xfrm>
            <a:off x="11216520" y="3377166"/>
            <a:ext cx="3690407" cy="63001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4000" dirty="0" smtClean="0">
                <a:solidFill>
                  <a:schemeClr val="accent5"/>
                </a:solidFill>
              </a:rPr>
              <a:t>Field Types</a:t>
            </a:r>
            <a:endParaRPr lang="en-US" sz="4000" dirty="0">
              <a:solidFill>
                <a:schemeClr val="accent5"/>
              </a:solidFill>
            </a:endParaRPr>
          </a:p>
        </p:txBody>
      </p:sp>
      <p:sp>
        <p:nvSpPr>
          <p:cNvPr id="14" name="Content Placeholder 1"/>
          <p:cNvSpPr txBox="1">
            <a:spLocks/>
          </p:cNvSpPr>
          <p:nvPr/>
        </p:nvSpPr>
        <p:spPr>
          <a:xfrm>
            <a:off x="11216520" y="5014658"/>
            <a:ext cx="3690407" cy="63001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4000" dirty="0" smtClean="0">
                <a:solidFill>
                  <a:schemeClr val="accent5"/>
                </a:solidFill>
              </a:rPr>
              <a:t>Grid Tab</a:t>
            </a:r>
            <a:endParaRPr lang="en-US" sz="4000" dirty="0">
              <a:solidFill>
                <a:schemeClr val="accent5"/>
              </a:solidFill>
            </a:endParaRPr>
          </a:p>
        </p:txBody>
      </p:sp>
      <p:sp>
        <p:nvSpPr>
          <p:cNvPr id="15" name="Content Placeholder 1"/>
          <p:cNvSpPr txBox="1">
            <a:spLocks/>
          </p:cNvSpPr>
          <p:nvPr/>
        </p:nvSpPr>
        <p:spPr>
          <a:xfrm>
            <a:off x="11216520" y="7043707"/>
            <a:ext cx="3690407" cy="63001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4000" dirty="0" smtClean="0">
                <a:solidFill>
                  <a:schemeClr val="accent5"/>
                </a:solidFill>
              </a:rPr>
              <a:t>Workflow</a:t>
            </a:r>
            <a:endParaRPr lang="en-US" sz="4000" dirty="0">
              <a:solidFill>
                <a:schemeClr val="accent5"/>
              </a:solidFill>
            </a:endParaRPr>
          </a:p>
        </p:txBody>
      </p:sp>
      <p:sp>
        <p:nvSpPr>
          <p:cNvPr id="16" name="Content Placeholder 1"/>
          <p:cNvSpPr txBox="1">
            <a:spLocks/>
          </p:cNvSpPr>
          <p:nvPr/>
        </p:nvSpPr>
        <p:spPr>
          <a:xfrm>
            <a:off x="7437632" y="5043505"/>
            <a:ext cx="1573636" cy="572322"/>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Table</a:t>
            </a:r>
            <a:endParaRPr lang="en-US" sz="3200" dirty="0"/>
          </a:p>
        </p:txBody>
      </p:sp>
      <p:sp>
        <p:nvSpPr>
          <p:cNvPr id="17" name="Right Arrow 16"/>
          <p:cNvSpPr/>
          <p:nvPr/>
        </p:nvSpPr>
        <p:spPr>
          <a:xfrm>
            <a:off x="10237685" y="3486587"/>
            <a:ext cx="530942" cy="41117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Content Placeholder 1"/>
          <p:cNvSpPr txBox="1">
            <a:spLocks/>
          </p:cNvSpPr>
          <p:nvPr/>
        </p:nvSpPr>
        <p:spPr>
          <a:xfrm>
            <a:off x="7437632" y="3475023"/>
            <a:ext cx="2691454" cy="434303"/>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Main Section</a:t>
            </a:r>
            <a:endParaRPr lang="en-US" sz="3200" dirty="0"/>
          </a:p>
        </p:txBody>
      </p:sp>
      <p:sp>
        <p:nvSpPr>
          <p:cNvPr id="19" name="Right Arrow 18"/>
          <p:cNvSpPr/>
          <p:nvPr/>
        </p:nvSpPr>
        <p:spPr>
          <a:xfrm>
            <a:off x="10237685" y="5124079"/>
            <a:ext cx="530942" cy="41117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Content Placeholder 1"/>
          <p:cNvSpPr txBox="1">
            <a:spLocks/>
          </p:cNvSpPr>
          <p:nvPr/>
        </p:nvSpPr>
        <p:spPr>
          <a:xfrm>
            <a:off x="7437632" y="7112336"/>
            <a:ext cx="2005565" cy="492758"/>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Signature</a:t>
            </a:r>
            <a:endParaRPr lang="en-US" sz="3200" dirty="0"/>
          </a:p>
        </p:txBody>
      </p:sp>
      <p:sp>
        <p:nvSpPr>
          <p:cNvPr id="21" name="Content Placeholder 1"/>
          <p:cNvSpPr txBox="1">
            <a:spLocks/>
          </p:cNvSpPr>
          <p:nvPr/>
        </p:nvSpPr>
        <p:spPr>
          <a:xfrm>
            <a:off x="7437632" y="8026386"/>
            <a:ext cx="2302746" cy="55245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Document #</a:t>
            </a:r>
            <a:endParaRPr lang="en-US" sz="3200" dirty="0"/>
          </a:p>
        </p:txBody>
      </p:sp>
      <p:sp>
        <p:nvSpPr>
          <p:cNvPr id="23" name="Content Placeholder 1"/>
          <p:cNvSpPr txBox="1">
            <a:spLocks/>
          </p:cNvSpPr>
          <p:nvPr/>
        </p:nvSpPr>
        <p:spPr>
          <a:xfrm>
            <a:off x="11216520" y="7987603"/>
            <a:ext cx="4330488" cy="63001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4000" dirty="0" smtClean="0">
                <a:solidFill>
                  <a:schemeClr val="accent5"/>
                </a:solidFill>
              </a:rPr>
              <a:t>System Controlled</a:t>
            </a:r>
            <a:endParaRPr lang="en-US" sz="4000" dirty="0">
              <a:solidFill>
                <a:schemeClr val="accent5"/>
              </a:solidFill>
            </a:endParaRPr>
          </a:p>
        </p:txBody>
      </p:sp>
      <p:sp>
        <p:nvSpPr>
          <p:cNvPr id="24" name="Content Placeholder 1"/>
          <p:cNvSpPr txBox="1">
            <a:spLocks/>
          </p:cNvSpPr>
          <p:nvPr/>
        </p:nvSpPr>
        <p:spPr>
          <a:xfrm>
            <a:off x="7437632" y="2717190"/>
            <a:ext cx="2691454" cy="434303"/>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Subheadings</a:t>
            </a:r>
            <a:endParaRPr lang="en-US" sz="3200" dirty="0"/>
          </a:p>
        </p:txBody>
      </p:sp>
      <p:sp>
        <p:nvSpPr>
          <p:cNvPr id="25" name="Content Placeholder 1"/>
          <p:cNvSpPr txBox="1">
            <a:spLocks/>
          </p:cNvSpPr>
          <p:nvPr/>
        </p:nvSpPr>
        <p:spPr>
          <a:xfrm>
            <a:off x="11216520" y="1983104"/>
            <a:ext cx="2905936" cy="670134"/>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4000" dirty="0" smtClean="0">
                <a:solidFill>
                  <a:schemeClr val="accent5"/>
                </a:solidFill>
              </a:rPr>
              <a:t>Workspace</a:t>
            </a:r>
            <a:endParaRPr lang="en-US" sz="4000" dirty="0">
              <a:solidFill>
                <a:schemeClr val="accent5"/>
              </a:solidFill>
            </a:endParaRPr>
          </a:p>
        </p:txBody>
      </p:sp>
      <p:sp>
        <p:nvSpPr>
          <p:cNvPr id="26" name="Content Placeholder 1"/>
          <p:cNvSpPr txBox="1">
            <a:spLocks/>
          </p:cNvSpPr>
          <p:nvPr/>
        </p:nvSpPr>
        <p:spPr>
          <a:xfrm>
            <a:off x="7432470" y="2101020"/>
            <a:ext cx="2691454" cy="434303"/>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Heading</a:t>
            </a:r>
            <a:endParaRPr lang="en-US" sz="3200" dirty="0"/>
          </a:p>
        </p:txBody>
      </p:sp>
      <p:sp>
        <p:nvSpPr>
          <p:cNvPr id="27" name="Right Arrow 26"/>
          <p:cNvSpPr/>
          <p:nvPr/>
        </p:nvSpPr>
        <p:spPr>
          <a:xfrm>
            <a:off x="10237685" y="7153128"/>
            <a:ext cx="530942" cy="41117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Right Arrow 27"/>
          <p:cNvSpPr/>
          <p:nvPr/>
        </p:nvSpPr>
        <p:spPr>
          <a:xfrm>
            <a:off x="10237685" y="8097024"/>
            <a:ext cx="530942" cy="41117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Right Arrow 28"/>
          <p:cNvSpPr/>
          <p:nvPr/>
        </p:nvSpPr>
        <p:spPr>
          <a:xfrm>
            <a:off x="10237685" y="2112584"/>
            <a:ext cx="530942" cy="41117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9786" y="1308834"/>
            <a:ext cx="644145" cy="644145"/>
          </a:xfrm>
          <a:prstGeom prst="rect">
            <a:avLst/>
          </a:prstGeom>
        </p:spPr>
      </p:pic>
      <p:sp>
        <p:nvSpPr>
          <p:cNvPr id="30" name="Title 2"/>
          <p:cNvSpPr txBox="1">
            <a:spLocks/>
          </p:cNvSpPr>
          <p:nvPr/>
        </p:nvSpPr>
        <p:spPr>
          <a:xfrm>
            <a:off x="853872" y="353685"/>
            <a:ext cx="14631829" cy="1524000"/>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Building Workspace Elements</a:t>
            </a:r>
            <a:endParaRPr lang="en-US" dirty="0"/>
          </a:p>
        </p:txBody>
      </p:sp>
    </p:spTree>
    <p:extLst>
      <p:ext uri="{BB962C8B-B14F-4D97-AF65-F5344CB8AC3E}">
        <p14:creationId xmlns:p14="http://schemas.microsoft.com/office/powerpoint/2010/main" val="1009786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812880" y="3986681"/>
            <a:ext cx="11670668" cy="731093"/>
          </a:xfrm>
        </p:spPr>
        <p:txBody>
          <a:bodyPr/>
          <a:lstStyle/>
          <a:p>
            <a:r>
              <a:rPr lang="en-US" dirty="0" smtClean="0">
                <a:solidFill>
                  <a:schemeClr val="tx1"/>
                </a:solidFill>
              </a:rPr>
              <a:t>1 – Workspace </a:t>
            </a:r>
            <a:r>
              <a:rPr lang="en-US" dirty="0">
                <a:solidFill>
                  <a:schemeClr val="tx1"/>
                </a:solidFill>
              </a:rPr>
              <a:t>Administration Overview </a:t>
            </a:r>
          </a:p>
        </p:txBody>
      </p:sp>
    </p:spTree>
    <p:extLst>
      <p:ext uri="{BB962C8B-B14F-4D97-AF65-F5344CB8AC3E}">
        <p14:creationId xmlns:p14="http://schemas.microsoft.com/office/powerpoint/2010/main" val="22687364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8630556" y="2351314"/>
            <a:ext cx="4127863" cy="6015449"/>
          </a:xfrm>
          <a:prstGeom prst="rect">
            <a:avLst/>
          </a:prstGeom>
          <a:solidFill>
            <a:schemeClr val="tx1">
              <a:lumMod val="95000"/>
              <a:lumOff val="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Title 2"/>
          <p:cNvSpPr txBox="1">
            <a:spLocks/>
          </p:cNvSpPr>
          <p:nvPr/>
        </p:nvSpPr>
        <p:spPr>
          <a:xfrm>
            <a:off x="853872" y="353685"/>
            <a:ext cx="14631829" cy="1524000"/>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Building Workspace Elements</a:t>
            </a:r>
            <a:endParaRPr lang="en-US" dirty="0"/>
          </a:p>
        </p:txBody>
      </p:sp>
      <p:sp>
        <p:nvSpPr>
          <p:cNvPr id="3" name="Content Placeholder 2"/>
          <p:cNvSpPr>
            <a:spLocks noGrp="1"/>
          </p:cNvSpPr>
          <p:nvPr>
            <p:ph idx="1"/>
          </p:nvPr>
        </p:nvSpPr>
        <p:spPr>
          <a:xfrm>
            <a:off x="853872" y="1290518"/>
            <a:ext cx="14631908" cy="874785"/>
          </a:xfrm>
        </p:spPr>
        <p:txBody>
          <a:bodyPr/>
          <a:lstStyle/>
          <a:p>
            <a:pPr marL="106688" indent="0" algn="ctr">
              <a:buNone/>
            </a:pPr>
            <a:r>
              <a:rPr lang="en-US" dirty="0" smtClean="0"/>
              <a:t>Your workhorse is the Workspace Manager!</a:t>
            </a:r>
            <a:endParaRPr lang="en-US" dirty="0"/>
          </a:p>
        </p:txBody>
      </p:sp>
      <p:grpSp>
        <p:nvGrpSpPr>
          <p:cNvPr id="36" name="Group 35"/>
          <p:cNvGrpSpPr/>
          <p:nvPr/>
        </p:nvGrpSpPr>
        <p:grpSpPr>
          <a:xfrm>
            <a:off x="3696288" y="2351314"/>
            <a:ext cx="4127863" cy="6015449"/>
            <a:chOff x="3937588" y="2351314"/>
            <a:chExt cx="4127863" cy="6015449"/>
          </a:xfrm>
        </p:grpSpPr>
        <p:sp>
          <p:nvSpPr>
            <p:cNvPr id="33" name="Rectangle 32"/>
            <p:cNvSpPr/>
            <p:nvPr/>
          </p:nvSpPr>
          <p:spPr>
            <a:xfrm>
              <a:off x="3937588" y="2351314"/>
              <a:ext cx="4127863" cy="6015449"/>
            </a:xfrm>
            <a:prstGeom prst="rect">
              <a:avLst/>
            </a:prstGeom>
            <a:solidFill>
              <a:schemeClr val="tx1">
                <a:lumMod val="95000"/>
                <a:lumOff val="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5" name="Rectangle 34"/>
            <p:cNvSpPr/>
            <p:nvPr/>
          </p:nvSpPr>
          <p:spPr>
            <a:xfrm>
              <a:off x="4201886" y="2601588"/>
              <a:ext cx="3592285" cy="5501640"/>
            </a:xfrm>
            <a:prstGeom prst="rect">
              <a:avLst/>
            </a:prstGeom>
            <a:solidFill>
              <a:srgbClr val="FFFFFF"/>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633148" y="3474158"/>
              <a:ext cx="2828636" cy="3141191"/>
            </a:xfrm>
            <a:prstGeom prst="rect">
              <a:avLst/>
            </a:prstGeom>
          </p:spPr>
        </p:pic>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030" y="2601588"/>
            <a:ext cx="3662029" cy="5501640"/>
          </a:xfrm>
          <a:prstGeom prst="rect">
            <a:avLst/>
          </a:prstGeom>
        </p:spPr>
      </p:pic>
    </p:spTree>
    <p:extLst>
      <p:ext uri="{BB962C8B-B14F-4D97-AF65-F5344CB8AC3E}">
        <p14:creationId xmlns:p14="http://schemas.microsoft.com/office/powerpoint/2010/main" val="22214577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610156" y="215641"/>
            <a:ext cx="4378175" cy="930153"/>
            <a:chOff x="11610156" y="215641"/>
            <a:chExt cx="4378175" cy="930153"/>
          </a:xfrm>
        </p:grpSpPr>
        <p:sp>
          <p:nvSpPr>
            <p:cNvPr id="7" name="Rectangle 6"/>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8" name="Rectangle 7"/>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9" name="Rectangle 8"/>
            <p:cNvSpPr/>
            <p:nvPr/>
          </p:nvSpPr>
          <p:spPr>
            <a:xfrm>
              <a:off x="12851290" y="322849"/>
              <a:ext cx="860375" cy="715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10" name="Rectangle 9"/>
            <p:cNvSpPr/>
            <p:nvPr/>
          </p:nvSpPr>
          <p:spPr>
            <a:xfrm>
              <a:off x="13912114"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11" name="Rectangle 10"/>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
        <p:nvSpPr>
          <p:cNvPr id="16" name="Content Placeholder 1"/>
          <p:cNvSpPr txBox="1">
            <a:spLocks/>
          </p:cNvSpPr>
          <p:nvPr/>
        </p:nvSpPr>
        <p:spPr>
          <a:xfrm>
            <a:off x="812881" y="2027583"/>
            <a:ext cx="5012284" cy="610552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Sections &amp; Fields</a:t>
            </a:r>
          </a:p>
          <a:p>
            <a:pPr marL="606504" lvl="1" indent="-382250">
              <a:buFont typeface="Wingdings" panose="05000000000000000000" pitchFamily="2" charset="2"/>
              <a:buChar char="§"/>
            </a:pPr>
            <a:r>
              <a:rPr lang="en-US" sz="1800" dirty="0" smtClean="0"/>
              <a:t>Creating Sections</a:t>
            </a:r>
          </a:p>
          <a:p>
            <a:pPr marL="606504" lvl="1" indent="-382250">
              <a:buFont typeface="Wingdings" panose="05000000000000000000" pitchFamily="2" charset="2"/>
              <a:buChar char="§"/>
            </a:pPr>
            <a:r>
              <a:rPr lang="en-US" sz="1800" dirty="0" smtClean="0"/>
              <a:t>Adding Fields</a:t>
            </a:r>
          </a:p>
          <a:p>
            <a:pPr marL="606504" lvl="1" indent="-382250">
              <a:buFont typeface="Wingdings" panose="05000000000000000000" pitchFamily="2" charset="2"/>
              <a:buChar char="§"/>
            </a:pPr>
            <a:r>
              <a:rPr lang="en-US" sz="1800" dirty="0" smtClean="0"/>
              <a:t>Field Types</a:t>
            </a:r>
          </a:p>
          <a:p>
            <a:pPr marL="606504" lvl="1" indent="-382250">
              <a:buFont typeface="Wingdings" panose="05000000000000000000" pitchFamily="2" charset="2"/>
              <a:buChar char="§"/>
            </a:pPr>
            <a:r>
              <a:rPr lang="en-US" sz="1800" dirty="0" smtClean="0"/>
              <a:t>Matrix</a:t>
            </a:r>
          </a:p>
          <a:p>
            <a:pPr marL="606504" lvl="1" indent="-382250">
              <a:buFont typeface="Wingdings" panose="05000000000000000000" pitchFamily="2" charset="2"/>
              <a:buChar char="§"/>
            </a:pPr>
            <a:r>
              <a:rPr lang="en-US" sz="1800" dirty="0" smtClean="0"/>
              <a:t>Cloning Fields</a:t>
            </a:r>
          </a:p>
          <a:p>
            <a:pPr marL="606504" lvl="1" indent="-382250">
              <a:buFont typeface="Wingdings" panose="05000000000000000000" pitchFamily="2" charset="2"/>
              <a:buChar char="§"/>
            </a:pPr>
            <a:r>
              <a:rPr lang="en-US" sz="1800" dirty="0" smtClean="0"/>
              <a:t>Creating Picklists</a:t>
            </a:r>
          </a:p>
          <a:p>
            <a:pPr marL="606504" lvl="1" indent="-382250">
              <a:buFont typeface="Wingdings" panose="05000000000000000000" pitchFamily="2" charset="2"/>
              <a:buChar char="§"/>
            </a:pPr>
            <a:r>
              <a:rPr lang="en-US" sz="1800" dirty="0" smtClean="0"/>
              <a:t>Defining Descriptor</a:t>
            </a:r>
            <a:endParaRPr lang="en-US" sz="1800" dirty="0"/>
          </a:p>
          <a:p>
            <a:pPr marL="224254" lvl="1" indent="0">
              <a:buNone/>
            </a:pPr>
            <a:endParaRPr lang="en-US" sz="1800" dirty="0" smtClean="0"/>
          </a:p>
          <a:p>
            <a:pPr marL="606504" lvl="1" indent="-382250">
              <a:buFont typeface="Wingdings" panose="05000000000000000000" pitchFamily="2" charset="2"/>
              <a:buChar char="§"/>
            </a:pPr>
            <a:endParaRPr lang="en-US" sz="1800" dirty="0"/>
          </a:p>
          <a:p>
            <a:pPr marL="106688" indent="0">
              <a:buNone/>
            </a:pPr>
            <a:endParaRPr lang="en-US" sz="3200" dirty="0" smtClean="0"/>
          </a:p>
          <a:p>
            <a:pPr marL="106688" indent="0">
              <a:buNone/>
            </a:pPr>
            <a:r>
              <a:rPr lang="en-US" sz="3200" dirty="0" smtClean="0"/>
              <a:t>Tabs</a:t>
            </a:r>
            <a:endParaRPr lang="en-US" sz="3200" dirty="0"/>
          </a:p>
          <a:p>
            <a:pPr marL="606504" lvl="1" indent="-382250">
              <a:buFont typeface="Wingdings" panose="05000000000000000000" pitchFamily="2" charset="2"/>
              <a:buChar char="§"/>
            </a:pPr>
            <a:r>
              <a:rPr lang="en-US" sz="1800" dirty="0" smtClean="0"/>
              <a:t>Grid Tab</a:t>
            </a:r>
          </a:p>
          <a:p>
            <a:pPr marL="606504" lvl="1" indent="-382250">
              <a:buFont typeface="Wingdings" panose="05000000000000000000" pitchFamily="2" charset="2"/>
              <a:buChar char="§"/>
            </a:pPr>
            <a:r>
              <a:rPr lang="en-US" sz="1800" dirty="0" smtClean="0"/>
              <a:t>Renaming Tabs</a:t>
            </a:r>
          </a:p>
          <a:p>
            <a:pPr marL="606504" lvl="1" indent="-382250">
              <a:buFont typeface="Wingdings" panose="05000000000000000000" pitchFamily="2" charset="2"/>
              <a:buChar char="§"/>
            </a:pPr>
            <a:endParaRPr lang="en-US" sz="1800" dirty="0"/>
          </a:p>
          <a:p>
            <a:pPr marL="224254" lvl="1" indent="0">
              <a:buNone/>
            </a:pPr>
            <a:endParaRPr lang="en-US" sz="1800" dirty="0"/>
          </a:p>
          <a:p>
            <a:pPr marL="224254" lvl="1" indent="0">
              <a:buNone/>
            </a:pPr>
            <a:endParaRPr lang="en-US" sz="1800" dirty="0" smtClean="0"/>
          </a:p>
          <a:p>
            <a:pPr marL="606504" lvl="1" indent="-382250">
              <a:buFont typeface="Wingdings" panose="05000000000000000000" pitchFamily="2" charset="2"/>
              <a:buChar char="§"/>
            </a:pPr>
            <a:endParaRPr lang="en-US" sz="1800" dirty="0" smtClean="0"/>
          </a:p>
          <a:p>
            <a:pPr marL="606504" lvl="1" indent="-382250">
              <a:buFont typeface="Wingdings" panose="05000000000000000000" pitchFamily="2" charset="2"/>
              <a:buChar char="§"/>
            </a:pPr>
            <a:endParaRPr lang="en-US" sz="1800" dirty="0"/>
          </a:p>
          <a:p>
            <a:pPr marL="1317712" lvl="2" indent="-382250">
              <a:buFont typeface="Wingdings" panose="05000000000000000000" pitchFamily="2" charset="2"/>
              <a:buChar char="§"/>
            </a:pPr>
            <a:endParaRPr lang="en-US" sz="1400" dirty="0" smtClean="0"/>
          </a:p>
          <a:p>
            <a:endParaRPr lang="en-US" dirty="0"/>
          </a:p>
        </p:txBody>
      </p:sp>
      <p:sp>
        <p:nvSpPr>
          <p:cNvPr id="13"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Demo Topics</a:t>
            </a:r>
            <a:br>
              <a:rPr lang="en-US" dirty="0" smtClean="0"/>
            </a:br>
            <a:r>
              <a:rPr lang="en-US" sz="3600" dirty="0" smtClean="0">
                <a:solidFill>
                  <a:schemeClr val="bg1">
                    <a:lumMod val="50000"/>
                  </a:schemeClr>
                </a:solidFill>
              </a:rPr>
              <a:t>Building </a:t>
            </a:r>
            <a:r>
              <a:rPr lang="en-US" sz="3600" dirty="0">
                <a:solidFill>
                  <a:schemeClr val="bg1">
                    <a:lumMod val="50000"/>
                  </a:schemeClr>
                </a:solidFill>
              </a:rPr>
              <a:t>Sections, Fields, and </a:t>
            </a:r>
            <a:r>
              <a:rPr lang="en-US" sz="3600" dirty="0" smtClean="0">
                <a:solidFill>
                  <a:schemeClr val="bg1">
                    <a:lumMod val="50000"/>
                  </a:schemeClr>
                </a:solidFill>
              </a:rPr>
              <a:t>Tabs</a:t>
            </a:r>
            <a:endParaRPr lang="en-US" sz="3600" dirty="0">
              <a:solidFill>
                <a:schemeClr val="bg1">
                  <a:lumMod val="50000"/>
                </a:schemeClr>
              </a:solidFill>
            </a:endParaRPr>
          </a:p>
        </p:txBody>
      </p:sp>
      <p:pic>
        <p:nvPicPr>
          <p:cNvPr id="3" name="Picture 2"/>
          <p:cNvPicPr>
            <a:picLocks noChangeAspect="1"/>
          </p:cNvPicPr>
          <p:nvPr/>
        </p:nvPicPr>
        <p:blipFill>
          <a:blip r:embed="rId2"/>
          <a:stretch>
            <a:fillRect/>
          </a:stretch>
        </p:blipFill>
        <p:spPr>
          <a:xfrm>
            <a:off x="6429785" y="2384100"/>
            <a:ext cx="5180371" cy="6122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2547" y="1904908"/>
            <a:ext cx="3512162" cy="6350876"/>
          </a:xfrm>
          <a:prstGeom prst="rect">
            <a:avLst/>
          </a:prstGeom>
        </p:spPr>
      </p:pic>
      <p:pic>
        <p:nvPicPr>
          <p:cNvPr id="6" name="Picture 5"/>
          <p:cNvPicPr>
            <a:picLocks noChangeAspect="1"/>
          </p:cNvPicPr>
          <p:nvPr/>
        </p:nvPicPr>
        <p:blipFill>
          <a:blip r:embed="rId4"/>
          <a:stretch>
            <a:fillRect/>
          </a:stretch>
        </p:blipFill>
        <p:spPr>
          <a:xfrm>
            <a:off x="4646792" y="3420396"/>
            <a:ext cx="7124560" cy="2026987"/>
          </a:xfrm>
          <a:prstGeom prst="rect">
            <a:avLst/>
          </a:prstGeom>
        </p:spPr>
      </p:pic>
      <p:pic>
        <p:nvPicPr>
          <p:cNvPr id="15" name="Picture 14"/>
          <p:cNvPicPr>
            <a:picLocks noChangeAspect="1"/>
          </p:cNvPicPr>
          <p:nvPr/>
        </p:nvPicPr>
        <p:blipFill>
          <a:blip r:embed="rId5"/>
          <a:stretch>
            <a:fillRect/>
          </a:stretch>
        </p:blipFill>
        <p:spPr>
          <a:xfrm>
            <a:off x="5237584" y="5871453"/>
            <a:ext cx="4687614" cy="3033162"/>
          </a:xfrm>
          <a:prstGeom prst="rect">
            <a:avLst/>
          </a:prstGeom>
        </p:spPr>
      </p:pic>
    </p:spTree>
    <p:extLst>
      <p:ext uri="{BB962C8B-B14F-4D97-AF65-F5344CB8AC3E}">
        <p14:creationId xmlns:p14="http://schemas.microsoft.com/office/powerpoint/2010/main" val="19839005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Exercises 3 - 5</a:t>
            </a:r>
            <a:endParaRPr lang="en-US" dirty="0">
              <a:solidFill>
                <a:schemeClr val="tx1"/>
              </a:solidFill>
            </a:endParaRPr>
          </a:p>
        </p:txBody>
      </p:sp>
      <p:grpSp>
        <p:nvGrpSpPr>
          <p:cNvPr id="3" name="Group 2"/>
          <p:cNvGrpSpPr/>
          <p:nvPr/>
        </p:nvGrpSpPr>
        <p:grpSpPr>
          <a:xfrm>
            <a:off x="11610156" y="215641"/>
            <a:ext cx="4378175" cy="930153"/>
            <a:chOff x="11610156" y="215641"/>
            <a:chExt cx="4378175" cy="930153"/>
          </a:xfrm>
        </p:grpSpPr>
        <p:sp>
          <p:nvSpPr>
            <p:cNvPr id="4" name="Rectangle 3"/>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5" name="Rectangle 4"/>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6" name="Rectangle 5"/>
            <p:cNvSpPr/>
            <p:nvPr/>
          </p:nvSpPr>
          <p:spPr>
            <a:xfrm>
              <a:off x="12851290"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7" name="Rectangle 6"/>
            <p:cNvSpPr/>
            <p:nvPr/>
          </p:nvSpPr>
          <p:spPr>
            <a:xfrm>
              <a:off x="13912114" y="322849"/>
              <a:ext cx="860375" cy="715736"/>
            </a:xfrm>
            <a:prstGeom prst="rect">
              <a:avLst/>
            </a:prstGeom>
            <a:solidFill>
              <a:schemeClr val="bg1"/>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8" name="Rectangle 7"/>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Tree>
    <p:extLst>
      <p:ext uri="{BB962C8B-B14F-4D97-AF65-F5344CB8AC3E}">
        <p14:creationId xmlns:p14="http://schemas.microsoft.com/office/powerpoint/2010/main" val="6069939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7405" y="8241249"/>
            <a:ext cx="2251750" cy="605571"/>
          </a:xfrm>
          <a:prstGeom prst="rect">
            <a:avLst/>
          </a:prstGeom>
        </p:spPr>
      </p:pic>
      <p:sp>
        <p:nvSpPr>
          <p:cNvPr id="10" name="Text Placeholder 1"/>
          <p:cNvSpPr>
            <a:spLocks noGrp="1"/>
          </p:cNvSpPr>
          <p:nvPr>
            <p:ph type="body" sz="quarter" idx="10"/>
          </p:nvPr>
        </p:nvSpPr>
        <p:spPr>
          <a:xfrm>
            <a:off x="812880" y="3867411"/>
            <a:ext cx="9596241" cy="1009389"/>
          </a:xfrm>
        </p:spPr>
        <p:txBody>
          <a:bodyPr/>
          <a:lstStyle/>
          <a:p>
            <a:r>
              <a:rPr lang="en-US" dirty="0" smtClean="0">
                <a:solidFill>
                  <a:schemeClr val="tx1"/>
                </a:solidFill>
              </a:rPr>
              <a:t>4 – Building a Workflow</a:t>
            </a:r>
            <a:endParaRPr lang="en-US" dirty="0">
              <a:solidFill>
                <a:schemeClr val="tx1"/>
              </a:solidFill>
            </a:endParaRPr>
          </a:p>
        </p:txBody>
      </p:sp>
    </p:spTree>
    <p:extLst>
      <p:ext uri="{BB962C8B-B14F-4D97-AF65-F5344CB8AC3E}">
        <p14:creationId xmlns:p14="http://schemas.microsoft.com/office/powerpoint/2010/main" val="1120296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869" y="340708"/>
            <a:ext cx="9030782" cy="916592"/>
          </a:xfrm>
        </p:spPr>
        <p:txBody>
          <a:bodyPr/>
          <a:lstStyle/>
          <a:p>
            <a:r>
              <a:rPr lang="en-US" dirty="0">
                <a:solidFill>
                  <a:schemeClr val="accent5"/>
                </a:solidFill>
                <a:latin typeface="Arial" panose="020B0604020202020204" pitchFamily="34" charset="0"/>
                <a:cs typeface="Arial" panose="020B0604020202020204" pitchFamily="34" charset="0"/>
              </a:rPr>
              <a:t>Workflow</a:t>
            </a:r>
          </a:p>
        </p:txBody>
      </p:sp>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481" t="1951" r="4519" b="20960"/>
          <a:stretch/>
        </p:blipFill>
        <p:spPr bwMode="auto">
          <a:xfrm>
            <a:off x="10258253" y="625300"/>
            <a:ext cx="5677994" cy="731847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346" t="12438" r="15310" b="6694"/>
          <a:stretch/>
        </p:blipFill>
        <p:spPr bwMode="auto">
          <a:xfrm>
            <a:off x="9587394" y="3786444"/>
            <a:ext cx="5968001" cy="390397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812879" y="3786444"/>
            <a:ext cx="8171101" cy="3785636"/>
          </a:xfrm>
          <a:prstGeom prst="rect">
            <a:avLst/>
          </a:prstGeom>
          <a:noFill/>
        </p:spPr>
        <p:txBody>
          <a:bodyPr wrap="square" lIns="91425" tIns="45712" rIns="91425" bIns="45712" rtlCol="0">
            <a:spAutoFit/>
          </a:bodyPr>
          <a:lstStyle/>
          <a:p>
            <a:r>
              <a:rPr lang="en-US" dirty="0" smtClean="0">
                <a:cs typeface="Calibri" pitchFamily="34" charset="0"/>
              </a:rPr>
              <a:t>Workflow Tools include:</a:t>
            </a:r>
          </a:p>
          <a:p>
            <a:pPr marL="457126" indent="-457126">
              <a:buFont typeface="Arial" pitchFamily="34" charset="0"/>
              <a:buChar char="•"/>
            </a:pPr>
            <a:r>
              <a:rPr lang="en-US" sz="2400" dirty="0">
                <a:cs typeface="Calibri" pitchFamily="34" charset="0"/>
              </a:rPr>
              <a:t>Permissions on who can do what when</a:t>
            </a:r>
          </a:p>
          <a:p>
            <a:pPr marL="457126" indent="-457126">
              <a:buFont typeface="Arial" pitchFamily="34" charset="0"/>
              <a:buChar char="•"/>
            </a:pPr>
            <a:r>
              <a:rPr lang="en-US" sz="2400" dirty="0">
                <a:cs typeface="Calibri" pitchFamily="34" charset="0"/>
              </a:rPr>
              <a:t>Tracking (who signed off and when)</a:t>
            </a:r>
          </a:p>
          <a:p>
            <a:pPr marL="457126" indent="-457126">
              <a:buFont typeface="Arial" pitchFamily="34" charset="0"/>
              <a:buChar char="•"/>
            </a:pPr>
            <a:r>
              <a:rPr lang="en-US" sz="2400" dirty="0">
                <a:cs typeface="Calibri" pitchFamily="34" charset="0"/>
              </a:rPr>
              <a:t>Item state access for filtering/reporting</a:t>
            </a:r>
          </a:p>
          <a:p>
            <a:pPr marL="457126" indent="-457126">
              <a:buFont typeface="Arial" pitchFamily="34" charset="0"/>
              <a:buChar char="•"/>
            </a:pPr>
            <a:r>
              <a:rPr lang="en-US" sz="2400" dirty="0">
                <a:cs typeface="Calibri" pitchFamily="34" charset="0"/>
              </a:rPr>
              <a:t>Automated notifications on actions</a:t>
            </a:r>
          </a:p>
          <a:p>
            <a:pPr marL="1106274" lvl="1" indent="-457126">
              <a:buFont typeface="Arial" pitchFamily="34" charset="0"/>
              <a:buChar char="•"/>
            </a:pPr>
            <a:r>
              <a:rPr lang="en-US" sz="2000" dirty="0">
                <a:cs typeface="Calibri" pitchFamily="34" charset="0"/>
              </a:rPr>
              <a:t>Emails – on task assignment</a:t>
            </a:r>
          </a:p>
          <a:p>
            <a:pPr marL="1106274" lvl="1" indent="-457126">
              <a:buFont typeface="Arial" pitchFamily="34" charset="0"/>
              <a:buChar char="•"/>
            </a:pPr>
            <a:r>
              <a:rPr lang="en-US" sz="2000" dirty="0">
                <a:cs typeface="Calibri" pitchFamily="34" charset="0"/>
              </a:rPr>
              <a:t>In product Dashboard – my open tasks</a:t>
            </a:r>
          </a:p>
          <a:p>
            <a:pPr marL="457126" indent="-457126">
              <a:buFont typeface="Arial" pitchFamily="34" charset="0"/>
              <a:buChar char="•"/>
            </a:pPr>
            <a:r>
              <a:rPr lang="en-US" sz="2400" dirty="0" smtClean="0">
                <a:cs typeface="Calibri" pitchFamily="34" charset="0"/>
              </a:rPr>
              <a:t>Automated </a:t>
            </a:r>
            <a:r>
              <a:rPr lang="en-US" sz="2400" dirty="0">
                <a:cs typeface="Calibri" pitchFamily="34" charset="0"/>
              </a:rPr>
              <a:t>notifications on entering/leaving states</a:t>
            </a:r>
          </a:p>
          <a:p>
            <a:pPr marL="457126" indent="-457126">
              <a:buFont typeface="Arial" pitchFamily="34" charset="0"/>
              <a:buChar char="•"/>
            </a:pPr>
            <a:r>
              <a:rPr lang="en-US" sz="2400" dirty="0">
                <a:cs typeface="Calibri" pitchFamily="34" charset="0"/>
              </a:rPr>
              <a:t>Automation (</a:t>
            </a:r>
            <a:r>
              <a:rPr lang="en-US" sz="2400" dirty="0" smtClean="0">
                <a:cs typeface="Calibri" pitchFamily="34" charset="0"/>
              </a:rPr>
              <a:t>via </a:t>
            </a:r>
            <a:r>
              <a:rPr lang="en-US" sz="2400" dirty="0">
                <a:cs typeface="Calibri" pitchFamily="34" charset="0"/>
              </a:rPr>
              <a:t>the scripting engine</a:t>
            </a:r>
            <a:r>
              <a:rPr lang="en-US" sz="2400" dirty="0" smtClean="0">
                <a:cs typeface="Calibri" pitchFamily="34" charset="0"/>
              </a:rPr>
              <a:t>)</a:t>
            </a:r>
          </a:p>
          <a:p>
            <a:pPr marL="457126" indent="-457126">
              <a:buFont typeface="Arial" pitchFamily="34" charset="0"/>
              <a:buChar char="•"/>
            </a:pPr>
            <a:r>
              <a:rPr lang="en-US" sz="2400" dirty="0">
                <a:solidFill>
                  <a:schemeClr val="accent5"/>
                </a:solidFill>
                <a:latin typeface="Arial" panose="020B0604020202020204" pitchFamily="34" charset="0"/>
                <a:ea typeface="+mj-ea"/>
                <a:cs typeface="Arial" panose="020B0604020202020204" pitchFamily="34" charset="0"/>
              </a:rPr>
              <a:t>To be continued...</a:t>
            </a:r>
          </a:p>
        </p:txBody>
      </p:sp>
      <p:sp>
        <p:nvSpPr>
          <p:cNvPr id="7" name="Content Placeholder 1"/>
          <p:cNvSpPr txBox="1">
            <a:spLocks/>
          </p:cNvSpPr>
          <p:nvPr/>
        </p:nvSpPr>
        <p:spPr>
          <a:xfrm>
            <a:off x="812879" y="1303020"/>
            <a:ext cx="8171101" cy="997809"/>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a:t>Workflow refers to </a:t>
            </a:r>
            <a:r>
              <a:rPr lang="en-US" sz="2800" b="1" dirty="0">
                <a:solidFill>
                  <a:srgbClr val="C00000"/>
                </a:solidFill>
              </a:rPr>
              <a:t>the process of moving an item through a pre-defined set of states</a:t>
            </a:r>
            <a:r>
              <a:rPr lang="en-US" sz="2800" dirty="0"/>
              <a:t>. As people finish their tasks, they transition the item to the next state. </a:t>
            </a:r>
          </a:p>
        </p:txBody>
      </p:sp>
    </p:spTree>
    <p:extLst>
      <p:ext uri="{BB962C8B-B14F-4D97-AF65-F5344CB8AC3E}">
        <p14:creationId xmlns:p14="http://schemas.microsoft.com/office/powerpoint/2010/main" val="53100220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Workflow States &amp; Transitions</a:t>
            </a:r>
            <a:endParaRPr lang="en-US" dirty="0"/>
          </a:p>
        </p:txBody>
      </p:sp>
      <p:sp>
        <p:nvSpPr>
          <p:cNvPr id="4" name="Content Placeholder 1"/>
          <p:cNvSpPr txBox="1">
            <a:spLocks/>
          </p:cNvSpPr>
          <p:nvPr/>
        </p:nvSpPr>
        <p:spPr>
          <a:xfrm>
            <a:off x="812880" y="4320540"/>
            <a:ext cx="6273722" cy="3611880"/>
          </a:xfrm>
          <a:prstGeom prst="rect">
            <a:avLst/>
          </a:prstGeom>
          <a:solidFill>
            <a:schemeClr val="bg1"/>
          </a:solidFill>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Workflow State: </a:t>
            </a:r>
            <a:r>
              <a:rPr lang="en-US" sz="2800" dirty="0"/>
              <a:t>A state is </a:t>
            </a:r>
            <a:r>
              <a:rPr lang="en-US" sz="2800" b="1" dirty="0">
                <a:solidFill>
                  <a:srgbClr val="C00000"/>
                </a:solidFill>
              </a:rPr>
              <a:t>a point within a workflow. </a:t>
            </a:r>
            <a:r>
              <a:rPr lang="en-US" sz="2800" dirty="0"/>
              <a:t>All items in a Workspace with Workflow are in a specific state at any given time</a:t>
            </a:r>
            <a:r>
              <a:rPr lang="en-US" sz="2800" dirty="0" smtClean="0"/>
              <a:t>.</a:t>
            </a:r>
          </a:p>
          <a:p>
            <a:pPr marL="106688" indent="0">
              <a:buNone/>
            </a:pPr>
            <a:endParaRPr lang="en-US" sz="900" dirty="0" smtClean="0"/>
          </a:p>
          <a:p>
            <a:pPr marL="106688" indent="0">
              <a:buNone/>
            </a:pPr>
            <a:endParaRPr lang="en-US" sz="2800" dirty="0"/>
          </a:p>
          <a:p>
            <a:pPr marL="106688" indent="0">
              <a:buNone/>
            </a:pPr>
            <a:endParaRPr lang="en-US" sz="2800" dirty="0"/>
          </a:p>
        </p:txBody>
      </p:sp>
      <p:sp>
        <p:nvSpPr>
          <p:cNvPr id="5" name="Content Placeholder 1"/>
          <p:cNvSpPr txBox="1">
            <a:spLocks/>
          </p:cNvSpPr>
          <p:nvPr/>
        </p:nvSpPr>
        <p:spPr>
          <a:xfrm>
            <a:off x="8812530" y="4320540"/>
            <a:ext cx="5783580" cy="2194560"/>
          </a:xfrm>
          <a:prstGeom prst="rect">
            <a:avLst/>
          </a:prstGeom>
          <a:solidFill>
            <a:schemeClr val="bg1"/>
          </a:solidFill>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Workflow Transition: </a:t>
            </a:r>
            <a:r>
              <a:rPr lang="en-US" sz="2800" dirty="0"/>
              <a:t>A transition is </a:t>
            </a:r>
            <a:r>
              <a:rPr lang="en-US" sz="2800" b="1" dirty="0">
                <a:solidFill>
                  <a:srgbClr val="C00000"/>
                </a:solidFill>
              </a:rPr>
              <a:t>a </a:t>
            </a:r>
            <a:r>
              <a:rPr lang="en-US" sz="2800" b="1" dirty="0" smtClean="0">
                <a:solidFill>
                  <a:srgbClr val="C00000"/>
                </a:solidFill>
              </a:rPr>
              <a:t>path from </a:t>
            </a:r>
            <a:r>
              <a:rPr lang="en-US" sz="2800" b="1" dirty="0">
                <a:solidFill>
                  <a:srgbClr val="C00000"/>
                </a:solidFill>
              </a:rPr>
              <a:t>one </a:t>
            </a:r>
            <a:r>
              <a:rPr lang="en-US" sz="2800" b="1" dirty="0" smtClean="0">
                <a:solidFill>
                  <a:srgbClr val="C00000"/>
                </a:solidFill>
              </a:rPr>
              <a:t>workflow state to </a:t>
            </a:r>
            <a:r>
              <a:rPr lang="en-US" sz="2800" b="1" dirty="0">
                <a:solidFill>
                  <a:srgbClr val="C00000"/>
                </a:solidFill>
              </a:rPr>
              <a:t>another</a:t>
            </a:r>
            <a:r>
              <a:rPr lang="en-US" sz="2800" b="1" dirty="0" smtClean="0">
                <a:solidFill>
                  <a:srgbClr val="C00000"/>
                </a:solidFill>
              </a:rPr>
              <a:t>.</a:t>
            </a:r>
            <a:endParaRPr lang="en-US" sz="2800" dirty="0"/>
          </a:p>
        </p:txBody>
      </p:sp>
      <p:pic>
        <p:nvPicPr>
          <p:cNvPr id="6" name="Picture 5"/>
          <p:cNvPicPr>
            <a:picLocks noChangeAspect="1"/>
          </p:cNvPicPr>
          <p:nvPr/>
        </p:nvPicPr>
        <p:blipFill>
          <a:blip r:embed="rId2"/>
          <a:stretch>
            <a:fillRect/>
          </a:stretch>
        </p:blipFill>
        <p:spPr>
          <a:xfrm>
            <a:off x="2217420" y="1545888"/>
            <a:ext cx="3396571" cy="2723665"/>
          </a:xfrm>
          <a:prstGeom prst="rect">
            <a:avLst/>
          </a:prstGeom>
        </p:spPr>
      </p:pic>
      <p:pic>
        <p:nvPicPr>
          <p:cNvPr id="7" name="Picture 6"/>
          <p:cNvPicPr>
            <a:picLocks noChangeAspect="1"/>
          </p:cNvPicPr>
          <p:nvPr/>
        </p:nvPicPr>
        <p:blipFill>
          <a:blip r:embed="rId3"/>
          <a:stretch>
            <a:fillRect/>
          </a:stretch>
        </p:blipFill>
        <p:spPr>
          <a:xfrm>
            <a:off x="9429750" y="1890185"/>
            <a:ext cx="3166110" cy="2223013"/>
          </a:xfrm>
          <a:prstGeom prst="rect">
            <a:avLst/>
          </a:prstGeom>
        </p:spPr>
      </p:pic>
      <p:sp>
        <p:nvSpPr>
          <p:cNvPr id="8" name="Content Placeholder 1"/>
          <p:cNvSpPr txBox="1">
            <a:spLocks/>
          </p:cNvSpPr>
          <p:nvPr/>
        </p:nvSpPr>
        <p:spPr>
          <a:xfrm>
            <a:off x="812880" y="6515100"/>
            <a:ext cx="14884321" cy="2005662"/>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Tips</a:t>
            </a:r>
          </a:p>
          <a:p>
            <a:r>
              <a:rPr lang="en-US" sz="2800" dirty="0" smtClean="0"/>
              <a:t>Use </a:t>
            </a:r>
            <a:r>
              <a:rPr lang="en-US" sz="2800" dirty="0"/>
              <a:t>numbers to begin the state </a:t>
            </a:r>
            <a:r>
              <a:rPr lang="en-US" sz="2800" dirty="0" smtClean="0"/>
              <a:t>name (so milestones &amp; reports can be in process order!)</a:t>
            </a:r>
          </a:p>
          <a:p>
            <a:r>
              <a:rPr lang="en-US" sz="2800" dirty="0"/>
              <a:t>Add transitions with the naming convention “Submit to [next state]” Ex. Submit to </a:t>
            </a:r>
            <a:r>
              <a:rPr lang="en-US" sz="2800" dirty="0" smtClean="0"/>
              <a:t>Approve</a:t>
            </a:r>
          </a:p>
          <a:p>
            <a:r>
              <a:rPr lang="en-US" sz="2800" dirty="0" smtClean="0"/>
              <a:t>Give each transition a unique name so that reporting provides clarity</a:t>
            </a:r>
          </a:p>
          <a:p>
            <a:pPr marL="106688" indent="0">
              <a:buFont typeface="Wingdings" charset="2"/>
              <a:buNone/>
            </a:pPr>
            <a:endParaRPr lang="en-US" sz="3200" dirty="0" smtClean="0"/>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spTree>
    <p:extLst>
      <p:ext uri="{BB962C8B-B14F-4D97-AF65-F5344CB8AC3E}">
        <p14:creationId xmlns:p14="http://schemas.microsoft.com/office/powerpoint/2010/main" val="15040309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Workflow Permission</a:t>
            </a:r>
            <a:endParaRPr lang="en-US" dirty="0"/>
          </a:p>
        </p:txBody>
      </p:sp>
      <p:sp>
        <p:nvSpPr>
          <p:cNvPr id="5" name="Content Placeholder 1"/>
          <p:cNvSpPr txBox="1">
            <a:spLocks/>
          </p:cNvSpPr>
          <p:nvPr/>
        </p:nvSpPr>
        <p:spPr>
          <a:xfrm>
            <a:off x="3774048" y="4753461"/>
            <a:ext cx="7770252" cy="2194560"/>
          </a:xfrm>
          <a:prstGeom prst="rect">
            <a:avLst/>
          </a:prstGeom>
          <a:solidFill>
            <a:schemeClr val="bg1"/>
          </a:solidFill>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Workflow Permission: </a:t>
            </a:r>
            <a:r>
              <a:rPr lang="en-US" sz="2800" dirty="0" smtClean="0"/>
              <a:t>Every </a:t>
            </a:r>
            <a:r>
              <a:rPr lang="en-US" sz="2800" dirty="0"/>
              <a:t>transition in a workflow has a workflow permission associated with it. To perform that transition, a </a:t>
            </a:r>
            <a:r>
              <a:rPr lang="en-US" sz="2800" b="1" dirty="0">
                <a:solidFill>
                  <a:srgbClr val="C00000"/>
                </a:solidFill>
              </a:rPr>
              <a:t>user must have the permission</a:t>
            </a:r>
            <a:r>
              <a:rPr lang="en-US" sz="2800" dirty="0"/>
              <a:t> associated with it. </a:t>
            </a:r>
          </a:p>
        </p:txBody>
      </p:sp>
      <p:pic>
        <p:nvPicPr>
          <p:cNvPr id="2" name="Picture 1"/>
          <p:cNvPicPr>
            <a:picLocks noChangeAspect="1"/>
          </p:cNvPicPr>
          <p:nvPr/>
        </p:nvPicPr>
        <p:blipFill>
          <a:blip r:embed="rId2"/>
          <a:stretch>
            <a:fillRect/>
          </a:stretch>
        </p:blipFill>
        <p:spPr>
          <a:xfrm>
            <a:off x="5549900" y="1681403"/>
            <a:ext cx="3474328" cy="3160958"/>
          </a:xfrm>
          <a:prstGeom prst="rect">
            <a:avLst/>
          </a:prstGeom>
        </p:spPr>
      </p:pic>
    </p:spTree>
    <p:extLst>
      <p:ext uri="{BB962C8B-B14F-4D97-AF65-F5344CB8AC3E}">
        <p14:creationId xmlns:p14="http://schemas.microsoft.com/office/powerpoint/2010/main" val="35503689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Workflow Editor</a:t>
            </a:r>
            <a:endParaRPr lang="en-US" dirty="0"/>
          </a:p>
        </p:txBody>
      </p:sp>
      <p:pic>
        <p:nvPicPr>
          <p:cNvPr id="5" name="Picture 4"/>
          <p:cNvPicPr>
            <a:picLocks noChangeAspect="1"/>
          </p:cNvPicPr>
          <p:nvPr/>
        </p:nvPicPr>
        <p:blipFill>
          <a:blip r:embed="rId2"/>
          <a:stretch>
            <a:fillRect/>
          </a:stretch>
        </p:blipFill>
        <p:spPr>
          <a:xfrm>
            <a:off x="2138955" y="1291305"/>
            <a:ext cx="11979678" cy="6561389"/>
          </a:xfrm>
          <a:prstGeom prst="rect">
            <a:avLst/>
          </a:prstGeom>
        </p:spPr>
      </p:pic>
      <p:sp>
        <p:nvSpPr>
          <p:cNvPr id="8" name="Oval 7"/>
          <p:cNvSpPr/>
          <p:nvPr/>
        </p:nvSpPr>
        <p:spPr>
          <a:xfrm>
            <a:off x="10947400" y="7443590"/>
            <a:ext cx="3352800" cy="570110"/>
          </a:xfrm>
          <a:prstGeom prst="ellipse">
            <a:avLst/>
          </a:prstGeom>
          <a:noFill/>
          <a:ln w="38100">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ln w="38100">
                <a:solidFill>
                  <a:srgbClr val="FF0000"/>
                </a:solidFill>
              </a:ln>
              <a:noFill/>
            </a:endParaRPr>
          </a:p>
        </p:txBody>
      </p:sp>
    </p:spTree>
    <p:extLst>
      <p:ext uri="{BB962C8B-B14F-4D97-AF65-F5344CB8AC3E}">
        <p14:creationId xmlns:p14="http://schemas.microsoft.com/office/powerpoint/2010/main" val="10144052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1" name="Picture 4110"/>
          <p:cNvPicPr>
            <a:picLocks noChangeAspect="1"/>
          </p:cNvPicPr>
          <p:nvPr/>
        </p:nvPicPr>
        <p:blipFill>
          <a:blip r:embed="rId2"/>
          <a:stretch>
            <a:fillRect/>
          </a:stretch>
        </p:blipFill>
        <p:spPr>
          <a:xfrm>
            <a:off x="817036" y="1385767"/>
            <a:ext cx="4798439" cy="7001697"/>
          </a:xfrm>
          <a:prstGeom prst="rect">
            <a:avLst/>
          </a:prstGeom>
        </p:spPr>
      </p:pic>
      <p:sp>
        <p:nvSpPr>
          <p:cNvPr id="3" name="Title 2"/>
          <p:cNvSpPr>
            <a:spLocks noGrp="1"/>
          </p:cNvSpPr>
          <p:nvPr>
            <p:ph type="title"/>
          </p:nvPr>
        </p:nvSpPr>
        <p:spPr/>
        <p:txBody>
          <a:bodyPr/>
          <a:lstStyle/>
          <a:p>
            <a:r>
              <a:rPr lang="en-US" dirty="0" smtClean="0"/>
              <a:t>Transition Properties</a:t>
            </a:r>
            <a:endParaRPr lang="en-US" dirty="0"/>
          </a:p>
        </p:txBody>
      </p:sp>
      <p:sp>
        <p:nvSpPr>
          <p:cNvPr id="7" name="Content Placeholder 1"/>
          <p:cNvSpPr txBox="1">
            <a:spLocks/>
          </p:cNvSpPr>
          <p:nvPr/>
        </p:nvSpPr>
        <p:spPr>
          <a:xfrm>
            <a:off x="8542864" y="2123759"/>
            <a:ext cx="6201836" cy="47476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2800" dirty="0" smtClean="0">
                <a:solidFill>
                  <a:schemeClr val="accent5"/>
                </a:solidFill>
              </a:rPr>
              <a:t>Transition can be hidden </a:t>
            </a:r>
            <a:endParaRPr lang="en-US" sz="2800" dirty="0">
              <a:solidFill>
                <a:schemeClr val="accent5"/>
              </a:solidFill>
            </a:endParaRPr>
          </a:p>
        </p:txBody>
      </p:sp>
      <p:cxnSp>
        <p:nvCxnSpPr>
          <p:cNvPr id="8" name="Straight Arrow Connector 21"/>
          <p:cNvCxnSpPr>
            <a:stCxn id="7" idx="1"/>
          </p:cNvCxnSpPr>
          <p:nvPr/>
        </p:nvCxnSpPr>
        <p:spPr>
          <a:xfrm flipH="1">
            <a:off x="4320118" y="2361143"/>
            <a:ext cx="4222746" cy="5643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1"/>
          <p:cNvSpPr txBox="1">
            <a:spLocks/>
          </p:cNvSpPr>
          <p:nvPr/>
        </p:nvSpPr>
        <p:spPr>
          <a:xfrm>
            <a:off x="8542864" y="6898058"/>
            <a:ext cx="6201836" cy="47476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2800" dirty="0" smtClean="0">
                <a:solidFill>
                  <a:schemeClr val="accent5"/>
                </a:solidFill>
              </a:rPr>
              <a:t>Password can be required or not</a:t>
            </a:r>
            <a:endParaRPr lang="en-US" sz="2800" dirty="0">
              <a:solidFill>
                <a:schemeClr val="accent5"/>
              </a:solidFill>
            </a:endParaRPr>
          </a:p>
        </p:txBody>
      </p:sp>
      <p:cxnSp>
        <p:nvCxnSpPr>
          <p:cNvPr id="14" name="Straight Arrow Connector 21"/>
          <p:cNvCxnSpPr>
            <a:stCxn id="12" idx="1"/>
          </p:cNvCxnSpPr>
          <p:nvPr/>
        </p:nvCxnSpPr>
        <p:spPr>
          <a:xfrm flipH="1">
            <a:off x="4320118" y="7135442"/>
            <a:ext cx="4222746" cy="250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1"/>
          <p:cNvSpPr txBox="1">
            <a:spLocks/>
          </p:cNvSpPr>
          <p:nvPr/>
        </p:nvSpPr>
        <p:spPr>
          <a:xfrm>
            <a:off x="8542864" y="4144116"/>
            <a:ext cx="6201836" cy="47476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2800" dirty="0" smtClean="0">
                <a:solidFill>
                  <a:schemeClr val="accent5"/>
                </a:solidFill>
              </a:rPr>
              <a:t>Possible Script Invocation Locations</a:t>
            </a:r>
            <a:endParaRPr lang="en-US" sz="2800" dirty="0">
              <a:solidFill>
                <a:schemeClr val="accent5"/>
              </a:solidFill>
            </a:endParaRPr>
          </a:p>
        </p:txBody>
      </p:sp>
      <p:cxnSp>
        <p:nvCxnSpPr>
          <p:cNvPr id="18" name="Straight Arrow Connector 21"/>
          <p:cNvCxnSpPr>
            <a:stCxn id="17" idx="1"/>
          </p:cNvCxnSpPr>
          <p:nvPr/>
        </p:nvCxnSpPr>
        <p:spPr>
          <a:xfrm flipH="1" flipV="1">
            <a:off x="5029200" y="4381499"/>
            <a:ext cx="3513664"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21"/>
          <p:cNvCxnSpPr>
            <a:stCxn id="17" idx="1"/>
          </p:cNvCxnSpPr>
          <p:nvPr/>
        </p:nvCxnSpPr>
        <p:spPr>
          <a:xfrm flipH="1">
            <a:off x="3937000" y="4381500"/>
            <a:ext cx="4605864" cy="6724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21"/>
          <p:cNvCxnSpPr>
            <a:stCxn id="17" idx="1"/>
          </p:cNvCxnSpPr>
          <p:nvPr/>
        </p:nvCxnSpPr>
        <p:spPr>
          <a:xfrm flipH="1" flipV="1">
            <a:off x="3937000" y="4000499"/>
            <a:ext cx="4605864" cy="3810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Content Placeholder 1"/>
          <p:cNvSpPr txBox="1">
            <a:spLocks/>
          </p:cNvSpPr>
          <p:nvPr/>
        </p:nvSpPr>
        <p:spPr>
          <a:xfrm>
            <a:off x="8542864" y="5549900"/>
            <a:ext cx="6201836" cy="961283"/>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2800" dirty="0" smtClean="0">
                <a:solidFill>
                  <a:schemeClr val="accent5"/>
                </a:solidFill>
              </a:rPr>
              <a:t>Checkboxes to Configure Notifications and My Outstanding Work</a:t>
            </a:r>
            <a:endParaRPr lang="en-US" sz="2800" dirty="0">
              <a:solidFill>
                <a:schemeClr val="accent5"/>
              </a:solidFill>
            </a:endParaRPr>
          </a:p>
        </p:txBody>
      </p:sp>
      <p:cxnSp>
        <p:nvCxnSpPr>
          <p:cNvPr id="24" name="Straight Arrow Connector 21"/>
          <p:cNvCxnSpPr>
            <a:stCxn id="23" idx="1"/>
          </p:cNvCxnSpPr>
          <p:nvPr/>
        </p:nvCxnSpPr>
        <p:spPr>
          <a:xfrm flipH="1">
            <a:off x="5029200" y="6030542"/>
            <a:ext cx="3513664" cy="2432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1"/>
          <p:cNvCxnSpPr>
            <a:stCxn id="23" idx="1"/>
          </p:cNvCxnSpPr>
          <p:nvPr/>
        </p:nvCxnSpPr>
        <p:spPr>
          <a:xfrm flipH="1">
            <a:off x="5384800" y="6030542"/>
            <a:ext cx="3158064" cy="6301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1"/>
          <p:cNvCxnSpPr>
            <a:stCxn id="23" idx="1"/>
          </p:cNvCxnSpPr>
          <p:nvPr/>
        </p:nvCxnSpPr>
        <p:spPr>
          <a:xfrm flipH="1" flipV="1">
            <a:off x="4320118" y="5530745"/>
            <a:ext cx="4222746" cy="4997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Content Placeholder 1"/>
          <p:cNvSpPr txBox="1">
            <a:spLocks/>
          </p:cNvSpPr>
          <p:nvPr/>
        </p:nvSpPr>
        <p:spPr>
          <a:xfrm>
            <a:off x="8542864" y="3014159"/>
            <a:ext cx="6201836" cy="47476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2800" dirty="0" smtClean="0">
                <a:solidFill>
                  <a:schemeClr val="accent5"/>
                </a:solidFill>
              </a:rPr>
              <a:t>Workflow Permission (custom) </a:t>
            </a:r>
            <a:endParaRPr lang="en-US" sz="2800" dirty="0">
              <a:solidFill>
                <a:schemeClr val="accent5"/>
              </a:solidFill>
            </a:endParaRPr>
          </a:p>
        </p:txBody>
      </p:sp>
      <p:cxnSp>
        <p:nvCxnSpPr>
          <p:cNvPr id="36" name="Straight Arrow Connector 21"/>
          <p:cNvCxnSpPr>
            <a:stCxn id="35" idx="1"/>
          </p:cNvCxnSpPr>
          <p:nvPr/>
        </p:nvCxnSpPr>
        <p:spPr>
          <a:xfrm flipH="1">
            <a:off x="5562600" y="3251543"/>
            <a:ext cx="2980264" cy="503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Content Placeholder 1"/>
          <p:cNvSpPr txBox="1">
            <a:spLocks/>
          </p:cNvSpPr>
          <p:nvPr/>
        </p:nvSpPr>
        <p:spPr>
          <a:xfrm>
            <a:off x="8542864" y="7616083"/>
            <a:ext cx="6201836" cy="975468"/>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2800" dirty="0" smtClean="0">
                <a:solidFill>
                  <a:schemeClr val="accent5"/>
                </a:solidFill>
              </a:rPr>
              <a:t>Comments can be optional, required, or disabled</a:t>
            </a:r>
            <a:endParaRPr lang="en-US" sz="2800" dirty="0">
              <a:solidFill>
                <a:schemeClr val="accent5"/>
              </a:solidFill>
            </a:endParaRPr>
          </a:p>
        </p:txBody>
      </p:sp>
      <p:cxnSp>
        <p:nvCxnSpPr>
          <p:cNvPr id="38" name="Straight Arrow Connector 21"/>
          <p:cNvCxnSpPr>
            <a:stCxn id="37" idx="1"/>
          </p:cNvCxnSpPr>
          <p:nvPr/>
        </p:nvCxnSpPr>
        <p:spPr>
          <a:xfrm flipH="1" flipV="1">
            <a:off x="4064000" y="7442200"/>
            <a:ext cx="4478864" cy="6616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29582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Workflow Notifications</a:t>
            </a:r>
            <a:endParaRPr lang="en-US" dirty="0"/>
          </a:p>
        </p:txBody>
      </p:sp>
      <p:sp>
        <p:nvSpPr>
          <p:cNvPr id="4" name="Content Placeholder 2"/>
          <p:cNvSpPr>
            <a:spLocks noGrp="1"/>
          </p:cNvSpPr>
          <p:nvPr>
            <p:ph idx="4294967295"/>
          </p:nvPr>
        </p:nvSpPr>
        <p:spPr>
          <a:xfrm>
            <a:off x="875824" y="1536764"/>
            <a:ext cx="11678126" cy="945180"/>
          </a:xfrm>
          <a:prstGeom prst="rect">
            <a:avLst/>
          </a:prstGeom>
        </p:spPr>
        <p:txBody>
          <a:bodyPr/>
          <a:lstStyle/>
          <a:p>
            <a:r>
              <a:rPr lang="en-US" sz="3600" dirty="0" smtClean="0">
                <a:latin typeface="+mn-lt"/>
              </a:rPr>
              <a:t>Checkbox in Transition Properties </a:t>
            </a:r>
            <a:r>
              <a:rPr lang="en-US" sz="3600" dirty="0" err="1" smtClean="0">
                <a:latin typeface="+mn-lt"/>
              </a:rPr>
              <a:t>Flyout</a:t>
            </a:r>
            <a:endParaRPr lang="en-US" sz="3600" dirty="0" smtClean="0">
              <a:latin typeface="+mn-lt"/>
            </a:endParaRPr>
          </a:p>
        </p:txBody>
      </p:sp>
      <p:pic>
        <p:nvPicPr>
          <p:cNvPr id="2" name="Picture 1"/>
          <p:cNvPicPr>
            <a:picLocks noChangeAspect="1"/>
          </p:cNvPicPr>
          <p:nvPr/>
        </p:nvPicPr>
        <p:blipFill>
          <a:blip r:embed="rId2"/>
          <a:stretch>
            <a:fillRect/>
          </a:stretch>
        </p:blipFill>
        <p:spPr>
          <a:xfrm>
            <a:off x="4539439" y="3028530"/>
            <a:ext cx="3121625" cy="4551797"/>
          </a:xfrm>
          <a:prstGeom prst="rect">
            <a:avLst/>
          </a:prstGeom>
        </p:spPr>
      </p:pic>
      <p:pic>
        <p:nvPicPr>
          <p:cNvPr id="5" name="Picture 4"/>
          <p:cNvPicPr>
            <a:picLocks noChangeAspect="1"/>
          </p:cNvPicPr>
          <p:nvPr/>
        </p:nvPicPr>
        <p:blipFill>
          <a:blip r:embed="rId3"/>
          <a:stretch>
            <a:fillRect/>
          </a:stretch>
        </p:blipFill>
        <p:spPr>
          <a:xfrm>
            <a:off x="8614228" y="3027365"/>
            <a:ext cx="3131886" cy="4552962"/>
          </a:xfrm>
          <a:prstGeom prst="rect">
            <a:avLst/>
          </a:prstGeom>
        </p:spPr>
      </p:pic>
      <p:sp>
        <p:nvSpPr>
          <p:cNvPr id="6" name="Content Placeholder 2"/>
          <p:cNvSpPr>
            <a:spLocks noGrp="1"/>
          </p:cNvSpPr>
          <p:nvPr>
            <p:ph idx="4294967295"/>
          </p:nvPr>
        </p:nvSpPr>
        <p:spPr>
          <a:xfrm>
            <a:off x="1111059" y="3027365"/>
            <a:ext cx="3428380" cy="2432893"/>
          </a:xfrm>
          <a:prstGeom prst="rect">
            <a:avLst/>
          </a:prstGeom>
        </p:spPr>
        <p:txBody>
          <a:bodyPr/>
          <a:lstStyle/>
          <a:p>
            <a:pPr marL="0" indent="0">
              <a:buNone/>
            </a:pPr>
            <a:r>
              <a:rPr lang="en-US" sz="3600" dirty="0" smtClean="0">
                <a:latin typeface="+mn-lt"/>
              </a:rPr>
              <a:t>“Approve” transition needs notify users box checked</a:t>
            </a:r>
          </a:p>
        </p:txBody>
      </p:sp>
      <p:sp>
        <p:nvSpPr>
          <p:cNvPr id="7" name="Content Placeholder 2"/>
          <p:cNvSpPr>
            <a:spLocks noGrp="1"/>
          </p:cNvSpPr>
          <p:nvPr>
            <p:ph idx="4294967295"/>
          </p:nvPr>
        </p:nvSpPr>
        <p:spPr>
          <a:xfrm>
            <a:off x="11970565" y="3027366"/>
            <a:ext cx="3269435" cy="4552962"/>
          </a:xfrm>
          <a:prstGeom prst="rect">
            <a:avLst/>
          </a:prstGeom>
        </p:spPr>
        <p:txBody>
          <a:bodyPr/>
          <a:lstStyle/>
          <a:p>
            <a:pPr marL="0" indent="0">
              <a:buNone/>
            </a:pPr>
            <a:r>
              <a:rPr lang="en-US" sz="3600" dirty="0" smtClean="0">
                <a:latin typeface="+mn-lt"/>
              </a:rPr>
              <a:t>“Final Approve” transition must NOT have </a:t>
            </a:r>
            <a:r>
              <a:rPr lang="en-US" sz="3600" dirty="0"/>
              <a:t>notify users </a:t>
            </a:r>
            <a:r>
              <a:rPr lang="en-US" sz="3600" dirty="0" smtClean="0"/>
              <a:t>box checked to avoid duplicate notifications</a:t>
            </a:r>
            <a:endParaRPr lang="en-US" sz="3600" dirty="0" smtClean="0">
              <a:latin typeface="+mn-lt"/>
            </a:endParaRPr>
          </a:p>
        </p:txBody>
      </p:sp>
      <p:sp>
        <p:nvSpPr>
          <p:cNvPr id="10" name="Oval 9"/>
          <p:cNvSpPr/>
          <p:nvPr/>
        </p:nvSpPr>
        <p:spPr>
          <a:xfrm>
            <a:off x="5129201" y="3234813"/>
            <a:ext cx="1585686" cy="306673"/>
          </a:xfrm>
          <a:prstGeom prst="ellipse">
            <a:avLst/>
          </a:prstGeom>
          <a:noFill/>
          <a:ln w="38100">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ln w="38100">
                <a:solidFill>
                  <a:srgbClr val="FF0000"/>
                </a:solidFill>
              </a:ln>
              <a:noFill/>
            </a:endParaRPr>
          </a:p>
        </p:txBody>
      </p:sp>
      <p:sp>
        <p:nvSpPr>
          <p:cNvPr id="11" name="Oval 10"/>
          <p:cNvSpPr/>
          <p:nvPr/>
        </p:nvSpPr>
        <p:spPr>
          <a:xfrm>
            <a:off x="9387328" y="3198528"/>
            <a:ext cx="1585686" cy="306673"/>
          </a:xfrm>
          <a:prstGeom prst="ellipse">
            <a:avLst/>
          </a:prstGeom>
          <a:noFill/>
          <a:ln w="38100">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ln w="38100">
                <a:solidFill>
                  <a:srgbClr val="FF0000"/>
                </a:solidFill>
              </a:ln>
              <a:noFill/>
            </a:endParaRPr>
          </a:p>
        </p:txBody>
      </p:sp>
      <p:cxnSp>
        <p:nvCxnSpPr>
          <p:cNvPr id="13" name="Straight Arrow Connector 12"/>
          <p:cNvCxnSpPr/>
          <p:nvPr/>
        </p:nvCxnSpPr>
        <p:spPr>
          <a:xfrm>
            <a:off x="3657600" y="5152571"/>
            <a:ext cx="1843314" cy="1219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9971314" y="5303846"/>
            <a:ext cx="2162630" cy="10679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282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812879" y="1417320"/>
            <a:ext cx="14631829" cy="153162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Workspaces are the </a:t>
            </a:r>
            <a:r>
              <a:rPr lang="en-US" sz="2800" b="1" dirty="0" smtClean="0">
                <a:solidFill>
                  <a:srgbClr val="C00000"/>
                </a:solidFill>
              </a:rPr>
              <a:t>building blocks </a:t>
            </a:r>
            <a:r>
              <a:rPr lang="en-US" sz="2800" dirty="0" smtClean="0"/>
              <a:t>or </a:t>
            </a:r>
            <a:r>
              <a:rPr lang="en-US" sz="2800" b="1" dirty="0" smtClean="0">
                <a:solidFill>
                  <a:srgbClr val="C00000"/>
                </a:solidFill>
              </a:rPr>
              <a:t>modules</a:t>
            </a:r>
            <a:r>
              <a:rPr lang="en-US" sz="2800" dirty="0" smtClean="0"/>
              <a:t> of </a:t>
            </a:r>
            <a:r>
              <a:rPr lang="en-US" sz="2800" dirty="0" smtClean="0"/>
              <a:t>Fusion Lifecycle </a:t>
            </a:r>
            <a:r>
              <a:rPr lang="en-US" sz="2800" dirty="0" smtClean="0"/>
              <a:t>in </a:t>
            </a:r>
            <a:r>
              <a:rPr lang="en-US" sz="2800" dirty="0"/>
              <a:t>which to store, view, and work with data. </a:t>
            </a:r>
            <a:r>
              <a:rPr lang="en-US" sz="2800" dirty="0" smtClean="0"/>
              <a:t>They can be </a:t>
            </a:r>
            <a:r>
              <a:rPr lang="en-US" sz="2800" b="1" dirty="0" smtClean="0">
                <a:solidFill>
                  <a:srgbClr val="C00000"/>
                </a:solidFill>
              </a:rPr>
              <a:t>configured</a:t>
            </a:r>
            <a:r>
              <a:rPr lang="en-US" sz="2800" dirty="0" smtClean="0"/>
              <a:t> to suit specific business needs. Workspaces are controlled by </a:t>
            </a:r>
            <a:r>
              <a:rPr lang="en-US" sz="2800" b="1" dirty="0" smtClean="0">
                <a:solidFill>
                  <a:srgbClr val="C00000"/>
                </a:solidFill>
              </a:rPr>
              <a:t>permissions</a:t>
            </a:r>
            <a:r>
              <a:rPr lang="en-US" sz="2800" dirty="0" smtClean="0"/>
              <a:t>.</a:t>
            </a:r>
            <a:endParaRPr lang="en-US" sz="2800" dirty="0"/>
          </a:p>
          <a:p>
            <a:pPr marL="106688" indent="0">
              <a:buFont typeface="Wingdings" charset="2"/>
              <a:buNone/>
            </a:pPr>
            <a:endParaRPr lang="en-US" sz="2800" dirty="0"/>
          </a:p>
        </p:txBody>
      </p:sp>
      <p:sp>
        <p:nvSpPr>
          <p:cNvPr id="4" name="Content Placeholder 1"/>
          <p:cNvSpPr txBox="1">
            <a:spLocks/>
          </p:cNvSpPr>
          <p:nvPr/>
        </p:nvSpPr>
        <p:spPr>
          <a:xfrm>
            <a:off x="10887948" y="3448946"/>
            <a:ext cx="4275852" cy="4641753"/>
          </a:xfrm>
          <a:prstGeom prst="rect">
            <a:avLst/>
          </a:prstGeom>
          <a:ln>
            <a:solidFill>
              <a:schemeClr val="bg1">
                <a:lumMod val="65000"/>
              </a:schemeClr>
            </a:solidFill>
          </a:ln>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228600" indent="0">
              <a:lnSpc>
                <a:spcPct val="150000"/>
              </a:lnSpc>
              <a:buClr>
                <a:schemeClr val="tx1"/>
              </a:buClr>
              <a:buNone/>
            </a:pPr>
            <a:r>
              <a:rPr lang="en-US" sz="2800" b="1" dirty="0" smtClean="0"/>
              <a:t>Sample Workspaces</a:t>
            </a:r>
          </a:p>
          <a:p>
            <a:pPr marL="609600" indent="-330200">
              <a:lnSpc>
                <a:spcPct val="150000"/>
              </a:lnSpc>
              <a:buClr>
                <a:schemeClr val="tx1"/>
              </a:buClr>
            </a:pPr>
            <a:r>
              <a:rPr lang="en-US" sz="2400" dirty="0" smtClean="0"/>
              <a:t>Items &amp; BOM’s</a:t>
            </a:r>
          </a:p>
          <a:p>
            <a:pPr marL="609600" indent="-330200">
              <a:lnSpc>
                <a:spcPct val="150000"/>
              </a:lnSpc>
              <a:buClr>
                <a:schemeClr val="tx1"/>
              </a:buClr>
            </a:pPr>
            <a:r>
              <a:rPr lang="en-US" sz="2400" dirty="0" smtClean="0"/>
              <a:t>Change Requests</a:t>
            </a:r>
          </a:p>
          <a:p>
            <a:pPr marL="609600" indent="-330200">
              <a:lnSpc>
                <a:spcPct val="150000"/>
              </a:lnSpc>
              <a:buClr>
                <a:schemeClr val="tx1"/>
              </a:buClr>
            </a:pPr>
            <a:r>
              <a:rPr lang="en-US" sz="2400" dirty="0" smtClean="0"/>
              <a:t>Change Orders</a:t>
            </a:r>
          </a:p>
          <a:p>
            <a:pPr marL="609600" indent="-330200">
              <a:lnSpc>
                <a:spcPct val="150000"/>
              </a:lnSpc>
              <a:buClr>
                <a:schemeClr val="tx1"/>
              </a:buClr>
            </a:pPr>
            <a:r>
              <a:rPr lang="en-US" sz="2400" dirty="0" smtClean="0"/>
              <a:t>Project Management</a:t>
            </a:r>
          </a:p>
          <a:p>
            <a:pPr marL="609600" indent="-330200">
              <a:lnSpc>
                <a:spcPct val="150000"/>
              </a:lnSpc>
              <a:buClr>
                <a:schemeClr val="tx1"/>
              </a:buClr>
            </a:pPr>
            <a:r>
              <a:rPr lang="en-US" sz="2400" dirty="0" smtClean="0"/>
              <a:t>New Product Introduction</a:t>
            </a:r>
          </a:p>
          <a:p>
            <a:pPr marL="609600" indent="-330200">
              <a:lnSpc>
                <a:spcPct val="150000"/>
              </a:lnSpc>
              <a:buClr>
                <a:schemeClr val="tx1"/>
              </a:buClr>
            </a:pPr>
            <a:r>
              <a:rPr lang="en-US" sz="2400" dirty="0" smtClean="0"/>
              <a:t>Inspections</a:t>
            </a:r>
          </a:p>
          <a:p>
            <a:pPr marL="609600" indent="-330200">
              <a:lnSpc>
                <a:spcPct val="150000"/>
              </a:lnSpc>
              <a:buClr>
                <a:schemeClr val="tx1"/>
              </a:buClr>
            </a:pPr>
            <a:r>
              <a:rPr lang="en-US" sz="2400" dirty="0" smtClean="0"/>
              <a:t>Non Conformance</a:t>
            </a:r>
            <a:endParaRPr lang="en-US" sz="2400" dirty="0"/>
          </a:p>
        </p:txBody>
      </p:sp>
      <p:sp>
        <p:nvSpPr>
          <p:cNvPr id="104" name="Cube 103"/>
          <p:cNvSpPr/>
          <p:nvPr/>
        </p:nvSpPr>
        <p:spPr bwMode="auto">
          <a:xfrm>
            <a:off x="1316098" y="3325388"/>
            <a:ext cx="5015137" cy="4925060"/>
          </a:xfrm>
          <a:prstGeom prst="cube">
            <a:avLst>
              <a:gd name="adj" fmla="val 19842"/>
            </a:avLst>
          </a:prstGeom>
          <a:solidFill>
            <a:schemeClr val="accent2"/>
          </a:solidFill>
          <a:ln w="254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88" y="4556024"/>
            <a:ext cx="1110728" cy="1110728"/>
          </a:xfrm>
          <a:prstGeom prst="rect">
            <a:avLst/>
          </a:prstGeom>
        </p:spPr>
      </p:pic>
      <p:sp>
        <p:nvSpPr>
          <p:cNvPr id="141" name="Content Placeholder 1"/>
          <p:cNvSpPr txBox="1">
            <a:spLocks/>
          </p:cNvSpPr>
          <p:nvPr/>
        </p:nvSpPr>
        <p:spPr>
          <a:xfrm>
            <a:off x="2065231" y="5769823"/>
            <a:ext cx="869043" cy="256358"/>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None/>
            </a:pPr>
            <a:r>
              <a:rPr lang="en-US" sz="1400" b="1" dirty="0" smtClean="0"/>
              <a:t>Supplier</a:t>
            </a:r>
          </a:p>
        </p:txBody>
      </p:sp>
      <p:pic>
        <p:nvPicPr>
          <p:cNvPr id="142" name="Picture 5" descr="C:\Users\coheer\Desktop\Desktop Cleanup\App_icons\Quality Manage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120" y="4556024"/>
            <a:ext cx="1110728" cy="11107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3" name="Content Placeholder 1"/>
          <p:cNvSpPr txBox="1">
            <a:spLocks/>
          </p:cNvSpPr>
          <p:nvPr/>
        </p:nvSpPr>
        <p:spPr>
          <a:xfrm>
            <a:off x="3619934" y="5769824"/>
            <a:ext cx="927100" cy="25635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None/>
            </a:pPr>
            <a:r>
              <a:rPr lang="en-US" sz="1400" b="1" dirty="0" smtClean="0"/>
              <a:t>Quality</a:t>
            </a:r>
          </a:p>
        </p:txBody>
      </p:sp>
      <p:pic>
        <p:nvPicPr>
          <p:cNvPr id="144" name="Picture 4" descr="C:\Users\coheer\Desktop\Desktop Cleanup\App_icons\Engineer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920" y="6267897"/>
            <a:ext cx="1117665" cy="11176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5" name="Content Placeholder 1"/>
          <p:cNvSpPr txBox="1">
            <a:spLocks/>
          </p:cNvSpPr>
          <p:nvPr/>
        </p:nvSpPr>
        <p:spPr>
          <a:xfrm>
            <a:off x="1930512" y="7576374"/>
            <a:ext cx="1138481" cy="25753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None/>
            </a:pPr>
            <a:r>
              <a:rPr lang="en-US" sz="1400" b="1" dirty="0" smtClean="0"/>
              <a:t>Engineering</a:t>
            </a:r>
          </a:p>
        </p:txBody>
      </p:sp>
      <p:pic>
        <p:nvPicPr>
          <p:cNvPr id="146" name="Picture 10" descr="C:\Users\coheer\Desktop\Desktop Cleanup\App_icons\Executiv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120" y="6271365"/>
            <a:ext cx="1110728" cy="11107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7" name="Content Placeholder 1"/>
          <p:cNvSpPr txBox="1">
            <a:spLocks/>
          </p:cNvSpPr>
          <p:nvPr/>
        </p:nvSpPr>
        <p:spPr>
          <a:xfrm>
            <a:off x="3487491" y="7493653"/>
            <a:ext cx="1191986" cy="422979"/>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None/>
            </a:pPr>
            <a:r>
              <a:rPr lang="en-US" sz="1400" b="1" dirty="0" smtClean="0"/>
              <a:t>Change Management</a:t>
            </a:r>
          </a:p>
        </p:txBody>
      </p:sp>
      <p:cxnSp>
        <p:nvCxnSpPr>
          <p:cNvPr id="148" name="Straight Arrow Connector 147"/>
          <p:cNvCxnSpPr/>
          <p:nvPr/>
        </p:nvCxnSpPr>
        <p:spPr>
          <a:xfrm flipH="1">
            <a:off x="5790222" y="4535227"/>
            <a:ext cx="117445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H="1">
            <a:off x="4472586" y="6825081"/>
            <a:ext cx="236063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1" name="Content Placeholder 1"/>
          <p:cNvSpPr txBox="1">
            <a:spLocks/>
          </p:cNvSpPr>
          <p:nvPr/>
        </p:nvSpPr>
        <p:spPr>
          <a:xfrm>
            <a:off x="7029285" y="4318057"/>
            <a:ext cx="1308021" cy="43434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solidFill>
                  <a:schemeClr val="accent2"/>
                </a:solidFill>
              </a:rPr>
              <a:t>Tenant</a:t>
            </a:r>
            <a:endParaRPr lang="en-US" sz="2800" b="1" dirty="0">
              <a:solidFill>
                <a:schemeClr val="accent2"/>
              </a:solidFill>
            </a:endParaRPr>
          </a:p>
          <a:p>
            <a:pPr marL="106688" indent="0">
              <a:buFont typeface="Wingdings" charset="2"/>
              <a:buNone/>
            </a:pPr>
            <a:endParaRPr lang="en-US" sz="2800" b="1" dirty="0">
              <a:solidFill>
                <a:schemeClr val="accent2"/>
              </a:solidFill>
            </a:endParaRPr>
          </a:p>
        </p:txBody>
      </p:sp>
      <p:sp>
        <p:nvSpPr>
          <p:cNvPr id="152" name="Content Placeholder 1"/>
          <p:cNvSpPr txBox="1">
            <a:spLocks/>
          </p:cNvSpPr>
          <p:nvPr/>
        </p:nvSpPr>
        <p:spPr>
          <a:xfrm>
            <a:off x="7019008" y="6590138"/>
            <a:ext cx="2219570" cy="469886"/>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solidFill>
                  <a:schemeClr val="bg1">
                    <a:lumMod val="50000"/>
                  </a:schemeClr>
                </a:solidFill>
              </a:rPr>
              <a:t>Workspaces</a:t>
            </a:r>
            <a:endParaRPr lang="en-US" sz="2800" b="1" dirty="0">
              <a:solidFill>
                <a:schemeClr val="bg1">
                  <a:lumMod val="50000"/>
                </a:schemeClr>
              </a:solidFill>
            </a:endParaRPr>
          </a:p>
          <a:p>
            <a:pPr marL="106688" indent="0">
              <a:buFont typeface="Wingdings" charset="2"/>
              <a:buNone/>
            </a:pPr>
            <a:endParaRPr lang="en-US" sz="2800" b="1" dirty="0">
              <a:solidFill>
                <a:schemeClr val="bg1">
                  <a:lumMod val="50000"/>
                </a:schemeClr>
              </a:solidFill>
            </a:endParaRPr>
          </a:p>
        </p:txBody>
      </p:sp>
      <p:cxnSp>
        <p:nvCxnSpPr>
          <p:cNvPr id="153" name="Straight Arrow Connector 152"/>
          <p:cNvCxnSpPr/>
          <p:nvPr/>
        </p:nvCxnSpPr>
        <p:spPr>
          <a:xfrm flipV="1">
            <a:off x="9238578" y="6832702"/>
            <a:ext cx="1649370"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itle 6"/>
          <p:cNvSpPr>
            <a:spLocks noGrp="1"/>
          </p:cNvSpPr>
          <p:nvPr>
            <p:ph type="title"/>
          </p:nvPr>
        </p:nvSpPr>
        <p:spPr/>
        <p:txBody>
          <a:bodyPr/>
          <a:lstStyle/>
          <a:p>
            <a:r>
              <a:rPr lang="en-US" dirty="0" smtClean="0"/>
              <a:t>Workspaces</a:t>
            </a:r>
            <a:endParaRPr lang="en-US" dirty="0"/>
          </a:p>
        </p:txBody>
      </p:sp>
    </p:spTree>
    <p:extLst>
      <p:ext uri="{BB962C8B-B14F-4D97-AF65-F5344CB8AC3E}">
        <p14:creationId xmlns:p14="http://schemas.microsoft.com/office/powerpoint/2010/main" val="28375544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868" y="340707"/>
            <a:ext cx="14696495" cy="795497"/>
          </a:xfrm>
        </p:spPr>
        <p:txBody>
          <a:bodyPr>
            <a:spAutoFit/>
          </a:bodyPr>
          <a:lstStyle/>
          <a:p>
            <a:r>
              <a:rPr lang="en-US" dirty="0" smtClean="0">
                <a:solidFill>
                  <a:schemeClr val="accent5"/>
                </a:solidFill>
                <a:latin typeface="Arial" panose="020B0604020202020204" pitchFamily="34" charset="0"/>
                <a:cs typeface="Arial" panose="020B0604020202020204" pitchFamily="34" charset="0"/>
              </a:rPr>
              <a:t>Workflow Permissions</a:t>
            </a:r>
            <a:endParaRPr lang="en-US" dirty="0">
              <a:solidFill>
                <a:schemeClr val="accent5"/>
              </a:solidFill>
              <a:latin typeface="Arial" panose="020B0604020202020204" pitchFamily="34" charset="0"/>
              <a:cs typeface="Arial" panose="020B0604020202020204" pitchFamily="34" charset="0"/>
            </a:endParaRPr>
          </a:p>
        </p:txBody>
      </p:sp>
      <p:sp>
        <p:nvSpPr>
          <p:cNvPr id="3" name="Text Placeholder 2"/>
          <p:cNvSpPr>
            <a:spLocks noGrp="1"/>
          </p:cNvSpPr>
          <p:nvPr>
            <p:ph sz="quarter" idx="10"/>
          </p:nvPr>
        </p:nvSpPr>
        <p:spPr>
          <a:xfrm>
            <a:off x="741868" y="1722335"/>
            <a:ext cx="13967754" cy="6281598"/>
          </a:xfrm>
        </p:spPr>
        <p:txBody>
          <a:bodyPr>
            <a:normAutofit fontScale="92500"/>
          </a:bodyPr>
          <a:lstStyle/>
          <a:p>
            <a:r>
              <a:rPr lang="en-US" sz="4200" dirty="0" smtClean="0">
                <a:latin typeface="+mn-lt"/>
              </a:rPr>
              <a:t>Workflow permissions will appear after you save a WF map</a:t>
            </a:r>
          </a:p>
          <a:p>
            <a:r>
              <a:rPr lang="en-US" sz="4200" dirty="0" smtClean="0">
                <a:latin typeface="+mn-lt"/>
              </a:rPr>
              <a:t>These permissions grant whether or not a person can respond to a WF</a:t>
            </a:r>
          </a:p>
          <a:p>
            <a:r>
              <a:rPr lang="en-US" sz="4200" dirty="0" smtClean="0">
                <a:latin typeface="+mn-lt"/>
              </a:rPr>
              <a:t>Start off simple with a global permission</a:t>
            </a:r>
          </a:p>
          <a:p>
            <a:r>
              <a:rPr lang="en-US" sz="4200" dirty="0" smtClean="0">
                <a:latin typeface="+mn-lt"/>
              </a:rPr>
              <a:t>Add additional permissions as needed based on who should be allowed to do a particular action</a:t>
            </a:r>
          </a:p>
          <a:p>
            <a:r>
              <a:rPr lang="en-US" sz="4200" b="1" dirty="0">
                <a:latin typeface="+mn-lt"/>
              </a:rPr>
              <a:t>Override </a:t>
            </a:r>
            <a:r>
              <a:rPr lang="en-US" sz="4200" b="1" dirty="0" smtClean="0">
                <a:latin typeface="+mn-lt"/>
              </a:rPr>
              <a:t>Lock: </a:t>
            </a:r>
            <a:r>
              <a:rPr lang="en-US" sz="4200" dirty="0" smtClean="0">
                <a:latin typeface="+mn-lt"/>
              </a:rPr>
              <a:t>allows </a:t>
            </a:r>
            <a:r>
              <a:rPr lang="en-US" sz="4200" dirty="0">
                <a:latin typeface="+mn-lt"/>
              </a:rPr>
              <a:t>you to edit a record even if it's locked by WF </a:t>
            </a:r>
          </a:p>
          <a:p>
            <a:r>
              <a:rPr lang="en-US" sz="4200" b="1" dirty="0" smtClean="0">
                <a:latin typeface="+mn-lt"/>
              </a:rPr>
              <a:t>Undo Step: </a:t>
            </a:r>
            <a:r>
              <a:rPr lang="en-US" sz="4200" dirty="0" smtClean="0">
                <a:latin typeface="+mn-lt"/>
              </a:rPr>
              <a:t>rolls back </a:t>
            </a:r>
            <a:r>
              <a:rPr lang="en-US" sz="4200" dirty="0">
                <a:latin typeface="+mn-lt"/>
              </a:rPr>
              <a:t>workflow and permanently </a:t>
            </a:r>
            <a:r>
              <a:rPr lang="en-US" sz="4200" dirty="0" smtClean="0">
                <a:latin typeface="+mn-lt"/>
              </a:rPr>
              <a:t>deletes </a:t>
            </a:r>
            <a:r>
              <a:rPr lang="en-US" sz="4200" dirty="0">
                <a:latin typeface="+mn-lt"/>
              </a:rPr>
              <a:t>the history of that </a:t>
            </a:r>
            <a:r>
              <a:rPr lang="en-US" sz="4200" dirty="0" smtClean="0">
                <a:latin typeface="+mn-lt"/>
              </a:rPr>
              <a:t>step</a:t>
            </a:r>
            <a:endParaRPr lang="en-US" dirty="0"/>
          </a:p>
        </p:txBody>
      </p:sp>
    </p:spTree>
    <p:extLst>
      <p:ext uri="{BB962C8B-B14F-4D97-AF65-F5344CB8AC3E}">
        <p14:creationId xmlns:p14="http://schemas.microsoft.com/office/powerpoint/2010/main" val="43348293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Dedicated </a:t>
            </a:r>
            <a:r>
              <a:rPr lang="en-US" dirty="0" smtClean="0"/>
              <a:t>Workflow </a:t>
            </a:r>
            <a:r>
              <a:rPr lang="en-US" dirty="0"/>
              <a:t>Permission Role</a:t>
            </a:r>
          </a:p>
        </p:txBody>
      </p:sp>
      <p:sp>
        <p:nvSpPr>
          <p:cNvPr id="4" name="Content Placeholder 1"/>
          <p:cNvSpPr txBox="1">
            <a:spLocks/>
          </p:cNvSpPr>
          <p:nvPr/>
        </p:nvSpPr>
        <p:spPr>
          <a:xfrm>
            <a:off x="812880" y="5422900"/>
            <a:ext cx="10921920" cy="283233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Tips</a:t>
            </a:r>
          </a:p>
          <a:p>
            <a:r>
              <a:rPr lang="en-US" sz="2800" dirty="0" smtClean="0"/>
              <a:t>Assign each Workflow Permission to </a:t>
            </a:r>
            <a:r>
              <a:rPr lang="en-US" sz="2800" dirty="0"/>
              <a:t>its own Role so it can be easily assigned and </a:t>
            </a:r>
            <a:r>
              <a:rPr lang="en-US" sz="2800" dirty="0" smtClean="0"/>
              <a:t>managed</a:t>
            </a:r>
            <a:endParaRPr lang="en-US" sz="2800" dirty="0"/>
          </a:p>
          <a:p>
            <a:pPr>
              <a:spcBef>
                <a:spcPts val="600"/>
              </a:spcBef>
            </a:pPr>
            <a:r>
              <a:rPr lang="en-US" sz="2800" dirty="0" smtClean="0"/>
              <a:t>Use the square bracket naming convention for the role, Ex. Accident Reports </a:t>
            </a:r>
            <a:r>
              <a:rPr lang="en-US" sz="2800" dirty="0"/>
              <a:t>[General – WF] </a:t>
            </a:r>
            <a:endParaRPr lang="en-US" sz="2800" dirty="0" smtClean="0"/>
          </a:p>
          <a:p>
            <a:pPr marL="106688" indent="0">
              <a:buNone/>
            </a:pPr>
            <a:endParaRPr lang="en-US" sz="3200" dirty="0" smtClean="0"/>
          </a:p>
          <a:p>
            <a:pPr marL="106688" indent="0">
              <a:buFont typeface="Wingdings" charset="2"/>
              <a:buNone/>
            </a:pPr>
            <a:endParaRPr lang="en-US" sz="3200" dirty="0" smtClean="0"/>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sp>
        <p:nvSpPr>
          <p:cNvPr id="6" name="Content Placeholder 1"/>
          <p:cNvSpPr txBox="1">
            <a:spLocks/>
          </p:cNvSpPr>
          <p:nvPr/>
        </p:nvSpPr>
        <p:spPr>
          <a:xfrm>
            <a:off x="812880" y="1890185"/>
            <a:ext cx="14848243" cy="283233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dirty="0" smtClean="0"/>
              <a:t>Workflow </a:t>
            </a:r>
            <a:r>
              <a:rPr lang="en-US" sz="3200" dirty="0"/>
              <a:t>permissions play a critical role in why a user can or cannot perform certain actions. For </a:t>
            </a:r>
            <a:r>
              <a:rPr lang="en-US" sz="3200" dirty="0" smtClean="0"/>
              <a:t>example, </a:t>
            </a:r>
            <a:r>
              <a:rPr lang="en-US" sz="3200" dirty="0"/>
              <a:t>a user without the correct workflow permissions cannot add rows to a grid, attachments, or obviously promote an item. It is much easier to troubleshoot such issues when each WF permission is assigned to its own role, and then that role is assigned to the appropriate groups.</a:t>
            </a:r>
            <a:endParaRPr lang="en-US" sz="3200" dirty="0" smtClean="0"/>
          </a:p>
          <a:p>
            <a:pPr marL="106688" indent="0">
              <a:buFont typeface="Wingdings" charset="2"/>
              <a:buNone/>
            </a:pPr>
            <a:endParaRPr lang="en-US" sz="3200" dirty="0" smtClean="0"/>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spTree>
    <p:extLst>
      <p:ext uri="{BB962C8B-B14F-4D97-AF65-F5344CB8AC3E}">
        <p14:creationId xmlns:p14="http://schemas.microsoft.com/office/powerpoint/2010/main" val="25810403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855423" y="4645647"/>
            <a:ext cx="3558848" cy="1950889"/>
          </a:xfrm>
          <a:prstGeom prst="rect">
            <a:avLst/>
          </a:prstGeom>
        </p:spPr>
      </p:pic>
      <p:sp>
        <p:nvSpPr>
          <p:cNvPr id="6" name="Content Placeholder 1"/>
          <p:cNvSpPr txBox="1">
            <a:spLocks/>
          </p:cNvSpPr>
          <p:nvPr/>
        </p:nvSpPr>
        <p:spPr>
          <a:xfrm>
            <a:off x="812881" y="2093843"/>
            <a:ext cx="4329270" cy="6302069"/>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Font typeface="Wingdings" charset="2"/>
              <a:buNone/>
            </a:pPr>
            <a:r>
              <a:rPr lang="en-US" sz="3200" dirty="0" smtClean="0"/>
              <a:t>Workflow Editor</a:t>
            </a:r>
          </a:p>
          <a:p>
            <a:pPr marL="606504" lvl="1" indent="-382250">
              <a:buFont typeface="Wingdings" panose="05000000000000000000" pitchFamily="2" charset="2"/>
              <a:buChar char="§"/>
            </a:pPr>
            <a:r>
              <a:rPr lang="en-US" sz="1800" dirty="0" smtClean="0"/>
              <a:t>Workflow States</a:t>
            </a:r>
          </a:p>
          <a:p>
            <a:pPr marL="606504" lvl="1" indent="-382250">
              <a:buFont typeface="Wingdings" panose="05000000000000000000" pitchFamily="2" charset="2"/>
              <a:buChar char="§"/>
            </a:pPr>
            <a:r>
              <a:rPr lang="en-US" sz="1800" dirty="0" smtClean="0"/>
              <a:t>Transitions</a:t>
            </a:r>
          </a:p>
          <a:p>
            <a:pPr marL="606504" lvl="1" indent="-382250">
              <a:buFont typeface="Wingdings" panose="05000000000000000000" pitchFamily="2" charset="2"/>
              <a:buChar char="§"/>
            </a:pPr>
            <a:r>
              <a:rPr lang="en-US" sz="1800" dirty="0" smtClean="0"/>
              <a:t>Transition Properties</a:t>
            </a:r>
          </a:p>
          <a:p>
            <a:pPr marL="606504" lvl="1" indent="-382250">
              <a:buFont typeface="Wingdings" panose="05000000000000000000" pitchFamily="2" charset="2"/>
              <a:buChar char="§"/>
            </a:pPr>
            <a:r>
              <a:rPr lang="en-US" sz="1800" dirty="0" smtClean="0"/>
              <a:t>Workflow Permissions</a:t>
            </a:r>
          </a:p>
          <a:p>
            <a:pPr marL="606504" lvl="1" indent="-382250">
              <a:buFont typeface="Wingdings" panose="05000000000000000000" pitchFamily="2" charset="2"/>
              <a:buChar char="§"/>
            </a:pPr>
            <a:r>
              <a:rPr lang="en-US" sz="1800" dirty="0" smtClean="0"/>
              <a:t>Minimum </a:t>
            </a:r>
            <a:r>
              <a:rPr lang="en-US" sz="1800" dirty="0"/>
              <a:t>Requirements for a Workflow</a:t>
            </a:r>
          </a:p>
          <a:p>
            <a:pPr marL="606504" lvl="1" indent="-382250">
              <a:buFont typeface="Wingdings" panose="05000000000000000000" pitchFamily="2" charset="2"/>
              <a:buChar char="§"/>
            </a:pPr>
            <a:r>
              <a:rPr lang="en-US" sz="1800" dirty="0" smtClean="0"/>
              <a:t>Viewing Name of Invoked Scripts </a:t>
            </a:r>
          </a:p>
          <a:p>
            <a:pPr marL="606504" lvl="1" indent="-382250">
              <a:buFont typeface="Wingdings" panose="05000000000000000000" pitchFamily="2" charset="2"/>
              <a:buChar char="§"/>
            </a:pPr>
            <a:endParaRPr lang="en-US" sz="1800" dirty="0"/>
          </a:p>
          <a:p>
            <a:pPr marL="606504" lvl="1" indent="-382250">
              <a:buFont typeface="Wingdings" panose="05000000000000000000" pitchFamily="2" charset="2"/>
              <a:buChar char="§"/>
            </a:pPr>
            <a:endParaRPr lang="en-US" sz="1800" dirty="0"/>
          </a:p>
          <a:p>
            <a:pPr marL="606504" lvl="1" indent="-382250">
              <a:buFont typeface="Wingdings" panose="05000000000000000000" pitchFamily="2" charset="2"/>
              <a:buChar char="§"/>
            </a:pPr>
            <a:endParaRPr lang="en-US" sz="1800" dirty="0"/>
          </a:p>
          <a:p>
            <a:pPr marL="606504" lvl="1" indent="-382250">
              <a:buFont typeface="Wingdings" panose="05000000000000000000" pitchFamily="2" charset="2"/>
              <a:buChar char="§"/>
            </a:pPr>
            <a:endParaRPr lang="en-US" sz="1800" dirty="0" smtClean="0"/>
          </a:p>
        </p:txBody>
      </p:sp>
      <p:grpSp>
        <p:nvGrpSpPr>
          <p:cNvPr id="12" name="Group 11"/>
          <p:cNvGrpSpPr/>
          <p:nvPr/>
        </p:nvGrpSpPr>
        <p:grpSpPr>
          <a:xfrm>
            <a:off x="11610156" y="215641"/>
            <a:ext cx="4378175" cy="930153"/>
            <a:chOff x="11610156" y="215641"/>
            <a:chExt cx="4378175" cy="930153"/>
          </a:xfrm>
        </p:grpSpPr>
        <p:sp>
          <p:nvSpPr>
            <p:cNvPr id="7" name="Rectangle 6"/>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8" name="Rectangle 7"/>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9" name="Rectangle 8"/>
            <p:cNvSpPr/>
            <p:nvPr/>
          </p:nvSpPr>
          <p:spPr>
            <a:xfrm>
              <a:off x="12851290" y="322849"/>
              <a:ext cx="860375" cy="715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10" name="Rectangle 9"/>
            <p:cNvSpPr/>
            <p:nvPr/>
          </p:nvSpPr>
          <p:spPr>
            <a:xfrm>
              <a:off x="13912114"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11" name="Rectangle 10"/>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
        <p:nvSpPr>
          <p:cNvPr id="14"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Demo Topics</a:t>
            </a:r>
            <a:br>
              <a:rPr lang="en-US" dirty="0" smtClean="0"/>
            </a:br>
            <a:r>
              <a:rPr lang="en-US" sz="3600" dirty="0" smtClean="0">
                <a:solidFill>
                  <a:schemeClr val="bg1">
                    <a:lumMod val="50000"/>
                  </a:schemeClr>
                </a:solidFill>
              </a:rPr>
              <a:t>Building a Workflow</a:t>
            </a:r>
            <a:endParaRPr lang="en-US" sz="3600" dirty="0">
              <a:solidFill>
                <a:schemeClr val="bg1">
                  <a:lumMod val="50000"/>
                </a:schemeClr>
              </a:solidFill>
            </a:endParaRPr>
          </a:p>
        </p:txBody>
      </p:sp>
      <p:pic>
        <p:nvPicPr>
          <p:cNvPr id="2" name="Picture 1"/>
          <p:cNvPicPr>
            <a:picLocks noChangeAspect="1"/>
          </p:cNvPicPr>
          <p:nvPr/>
        </p:nvPicPr>
        <p:blipFill>
          <a:blip r:embed="rId4"/>
          <a:stretch>
            <a:fillRect/>
          </a:stretch>
        </p:blipFill>
        <p:spPr>
          <a:xfrm>
            <a:off x="6387473" y="1324458"/>
            <a:ext cx="3482642" cy="3497883"/>
          </a:xfrm>
          <a:prstGeom prst="rect">
            <a:avLst/>
          </a:prstGeom>
        </p:spPr>
      </p:pic>
      <p:pic>
        <p:nvPicPr>
          <p:cNvPr id="4" name="Picture 3"/>
          <p:cNvPicPr>
            <a:picLocks noChangeAspect="1"/>
          </p:cNvPicPr>
          <p:nvPr/>
        </p:nvPicPr>
        <p:blipFill>
          <a:blip r:embed="rId5"/>
          <a:stretch>
            <a:fillRect/>
          </a:stretch>
        </p:blipFill>
        <p:spPr>
          <a:xfrm>
            <a:off x="10716744" y="2780301"/>
            <a:ext cx="4604085" cy="688557"/>
          </a:xfrm>
          <a:prstGeom prst="rect">
            <a:avLst/>
          </a:prstGeom>
        </p:spPr>
      </p:pic>
      <p:pic>
        <p:nvPicPr>
          <p:cNvPr id="15" name="Picture 14"/>
          <p:cNvPicPr>
            <a:picLocks noChangeAspect="1"/>
          </p:cNvPicPr>
          <p:nvPr/>
        </p:nvPicPr>
        <p:blipFill>
          <a:blip r:embed="rId6"/>
          <a:stretch>
            <a:fillRect/>
          </a:stretch>
        </p:blipFill>
        <p:spPr>
          <a:xfrm>
            <a:off x="2849228" y="6596536"/>
            <a:ext cx="4585845" cy="1439175"/>
          </a:xfrm>
          <a:prstGeom prst="rect">
            <a:avLst/>
          </a:prstGeom>
        </p:spPr>
      </p:pic>
    </p:spTree>
    <p:extLst>
      <p:ext uri="{BB962C8B-B14F-4D97-AF65-F5344CB8AC3E}">
        <p14:creationId xmlns:p14="http://schemas.microsoft.com/office/powerpoint/2010/main" val="3380591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Exercises 6 - 10</a:t>
            </a:r>
            <a:endParaRPr lang="en-US" dirty="0">
              <a:solidFill>
                <a:schemeClr val="tx1"/>
              </a:solidFill>
            </a:endParaRPr>
          </a:p>
        </p:txBody>
      </p:sp>
      <p:grpSp>
        <p:nvGrpSpPr>
          <p:cNvPr id="3" name="Group 2"/>
          <p:cNvGrpSpPr/>
          <p:nvPr/>
        </p:nvGrpSpPr>
        <p:grpSpPr>
          <a:xfrm>
            <a:off x="11610156" y="215641"/>
            <a:ext cx="4378175" cy="930153"/>
            <a:chOff x="11610156" y="215641"/>
            <a:chExt cx="4378175" cy="930153"/>
          </a:xfrm>
        </p:grpSpPr>
        <p:sp>
          <p:nvSpPr>
            <p:cNvPr id="4" name="Rectangle 3"/>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5" name="Rectangle 4"/>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6" name="Rectangle 5"/>
            <p:cNvSpPr/>
            <p:nvPr/>
          </p:nvSpPr>
          <p:spPr>
            <a:xfrm>
              <a:off x="12851290"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7" name="Rectangle 6"/>
            <p:cNvSpPr/>
            <p:nvPr/>
          </p:nvSpPr>
          <p:spPr>
            <a:xfrm>
              <a:off x="13912114" y="322849"/>
              <a:ext cx="860375" cy="715736"/>
            </a:xfrm>
            <a:prstGeom prst="rect">
              <a:avLst/>
            </a:prstGeom>
            <a:solidFill>
              <a:schemeClr val="bg1"/>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8" name="Rectangle 7"/>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Tree>
    <p:extLst>
      <p:ext uri="{BB962C8B-B14F-4D97-AF65-F5344CB8AC3E}">
        <p14:creationId xmlns:p14="http://schemas.microsoft.com/office/powerpoint/2010/main" val="22929671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7405" y="8241249"/>
            <a:ext cx="2251750" cy="605571"/>
          </a:xfrm>
          <a:prstGeom prst="rect">
            <a:avLst/>
          </a:prstGeom>
        </p:spPr>
      </p:pic>
      <p:sp>
        <p:nvSpPr>
          <p:cNvPr id="10" name="Text Placeholder 1"/>
          <p:cNvSpPr>
            <a:spLocks noGrp="1"/>
          </p:cNvSpPr>
          <p:nvPr>
            <p:ph type="body" sz="quarter" idx="10"/>
          </p:nvPr>
        </p:nvSpPr>
        <p:spPr>
          <a:xfrm>
            <a:off x="812880" y="3867411"/>
            <a:ext cx="9596241" cy="1009389"/>
          </a:xfrm>
        </p:spPr>
        <p:txBody>
          <a:bodyPr/>
          <a:lstStyle/>
          <a:p>
            <a:r>
              <a:rPr lang="en-US" dirty="0" smtClean="0">
                <a:solidFill>
                  <a:schemeClr val="tx1"/>
                </a:solidFill>
              </a:rPr>
              <a:t>5 </a:t>
            </a:r>
            <a:r>
              <a:rPr lang="en-US" dirty="0">
                <a:solidFill>
                  <a:schemeClr val="tx1"/>
                </a:solidFill>
              </a:rPr>
              <a:t>– Site </a:t>
            </a:r>
            <a:r>
              <a:rPr lang="en-US" dirty="0" smtClean="0">
                <a:solidFill>
                  <a:schemeClr val="tx1"/>
                </a:solidFill>
              </a:rPr>
              <a:t>Setup</a:t>
            </a:r>
            <a:endParaRPr lang="en-US" dirty="0">
              <a:solidFill>
                <a:schemeClr val="tx1"/>
              </a:solidFill>
            </a:endParaRPr>
          </a:p>
        </p:txBody>
      </p:sp>
    </p:spTree>
    <p:extLst>
      <p:ext uri="{BB962C8B-B14F-4D97-AF65-F5344CB8AC3E}">
        <p14:creationId xmlns:p14="http://schemas.microsoft.com/office/powerpoint/2010/main" val="31849184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Main Menu Designer</a:t>
            </a:r>
            <a:br>
              <a:rPr lang="en-US" dirty="0" smtClean="0"/>
            </a:br>
            <a:endParaRPr lang="en-US" sz="3600" dirty="0">
              <a:solidFill>
                <a:schemeClr val="bg1">
                  <a:lumMod val="50000"/>
                </a:schemeClr>
              </a:solidFill>
            </a:endParaRPr>
          </a:p>
        </p:txBody>
      </p:sp>
      <p:sp>
        <p:nvSpPr>
          <p:cNvPr id="13" name="Content Placeholder 1"/>
          <p:cNvSpPr txBox="1">
            <a:spLocks/>
          </p:cNvSpPr>
          <p:nvPr/>
        </p:nvSpPr>
        <p:spPr>
          <a:xfrm>
            <a:off x="812880" y="1559985"/>
            <a:ext cx="14198520" cy="2008715"/>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dirty="0" smtClean="0"/>
              <a:t>With Main Menu Designer, </a:t>
            </a:r>
            <a:r>
              <a:rPr lang="en-US" sz="3200" dirty="0"/>
              <a:t>you can </a:t>
            </a:r>
            <a:r>
              <a:rPr lang="en-US" sz="3200" dirty="0" smtClean="0"/>
              <a:t>organize </a:t>
            </a:r>
            <a:r>
              <a:rPr lang="en-US" sz="3200" dirty="0"/>
              <a:t>Workspaces and Menu Categories (Apps) on the Main </a:t>
            </a:r>
            <a:r>
              <a:rPr lang="en-US" sz="3200" dirty="0" smtClean="0"/>
              <a:t>Menu.</a:t>
            </a:r>
          </a:p>
          <a:p>
            <a:pPr marL="106688" indent="0">
              <a:buFont typeface="Wingdings" charset="2"/>
              <a:buNone/>
            </a:pPr>
            <a:endParaRPr lang="en-US" sz="3200" dirty="0" smtClean="0"/>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sp>
        <p:nvSpPr>
          <p:cNvPr id="14" name="Content Placeholder 1"/>
          <p:cNvSpPr txBox="1">
            <a:spLocks/>
          </p:cNvSpPr>
          <p:nvPr/>
        </p:nvSpPr>
        <p:spPr>
          <a:xfrm>
            <a:off x="812881" y="6831912"/>
            <a:ext cx="10579020" cy="160020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Tips</a:t>
            </a:r>
          </a:p>
          <a:p>
            <a:r>
              <a:rPr lang="en-US" sz="2800" dirty="0" smtClean="0"/>
              <a:t>Zoom the browser in as needed to speed dragging workspaces to their destination category</a:t>
            </a:r>
          </a:p>
          <a:p>
            <a:pPr marL="106688" indent="0">
              <a:buFont typeface="Wingdings" charset="2"/>
              <a:buNone/>
            </a:pPr>
            <a:endParaRPr lang="en-US" sz="3200" dirty="0" smtClean="0"/>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421" y="2732940"/>
            <a:ext cx="3520745" cy="4267570"/>
          </a:xfrm>
          <a:prstGeom prst="rect">
            <a:avLst/>
          </a:prstGeom>
        </p:spPr>
      </p:pic>
    </p:spTree>
    <p:extLst>
      <p:ext uri="{BB962C8B-B14F-4D97-AF65-F5344CB8AC3E}">
        <p14:creationId xmlns:p14="http://schemas.microsoft.com/office/powerpoint/2010/main" val="23381034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General Settings</a:t>
            </a:r>
            <a:br>
              <a:rPr lang="en-US" dirty="0" smtClean="0"/>
            </a:br>
            <a:endParaRPr lang="en-US" sz="3600" dirty="0">
              <a:solidFill>
                <a:schemeClr val="bg1">
                  <a:lumMod val="50000"/>
                </a:schemeClr>
              </a:solidFill>
            </a:endParaRPr>
          </a:p>
        </p:txBody>
      </p:sp>
      <p:sp>
        <p:nvSpPr>
          <p:cNvPr id="13" name="Content Placeholder 1"/>
          <p:cNvSpPr txBox="1">
            <a:spLocks/>
          </p:cNvSpPr>
          <p:nvPr/>
        </p:nvSpPr>
        <p:spPr>
          <a:xfrm>
            <a:off x="812880" y="1559985"/>
            <a:ext cx="14198520" cy="2008715"/>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dirty="0" smtClean="0"/>
              <a:t>Access General Settings to choose tenant-wide settings. </a:t>
            </a:r>
            <a:endParaRPr lang="en-US" sz="1800" dirty="0"/>
          </a:p>
          <a:p>
            <a:pPr marL="1317712" lvl="2" indent="-382250">
              <a:buFont typeface="Wingdings" panose="05000000000000000000" pitchFamily="2" charset="2"/>
              <a:buChar char="§"/>
            </a:pPr>
            <a:endParaRPr lang="en-US" sz="1400" dirty="0" smtClean="0"/>
          </a:p>
          <a:p>
            <a:endParaRPr lang="en-US" dirty="0"/>
          </a:p>
        </p:txBody>
      </p:sp>
      <p:sp>
        <p:nvSpPr>
          <p:cNvPr id="14" name="Content Placeholder 1"/>
          <p:cNvSpPr txBox="1">
            <a:spLocks/>
          </p:cNvSpPr>
          <p:nvPr/>
        </p:nvSpPr>
        <p:spPr>
          <a:xfrm>
            <a:off x="812881" y="6831912"/>
            <a:ext cx="10579020" cy="160020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b="1" dirty="0" smtClean="0"/>
              <a:t>Tips</a:t>
            </a:r>
          </a:p>
          <a:p>
            <a:r>
              <a:rPr lang="en-US" sz="2800" dirty="0" smtClean="0"/>
              <a:t>The </a:t>
            </a:r>
            <a:r>
              <a:rPr lang="en-US" sz="2800" dirty="0"/>
              <a:t>default settings are most often </a:t>
            </a:r>
            <a:r>
              <a:rPr lang="en-US" sz="2800" dirty="0" smtClean="0"/>
              <a:t>kept</a:t>
            </a:r>
            <a:endParaRPr lang="en-US" sz="2800" dirty="0"/>
          </a:p>
          <a:p>
            <a:endParaRPr lang="en-US" sz="2800" dirty="0" smtClean="0"/>
          </a:p>
          <a:p>
            <a:pPr marL="106688" indent="0">
              <a:buFont typeface="Wingdings" charset="2"/>
              <a:buNone/>
            </a:pPr>
            <a:endParaRPr lang="en-US" sz="3200" dirty="0" smtClean="0"/>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sp>
        <p:nvSpPr>
          <p:cNvPr id="2" name="Rectangle 1"/>
          <p:cNvSpPr/>
          <p:nvPr/>
        </p:nvSpPr>
        <p:spPr>
          <a:xfrm>
            <a:off x="4330700" y="2797313"/>
            <a:ext cx="8128000" cy="3570208"/>
          </a:xfrm>
          <a:prstGeom prst="rect">
            <a:avLst/>
          </a:prstGeom>
        </p:spPr>
        <p:txBody>
          <a:bodyPr>
            <a:spAutoFit/>
          </a:bodyPr>
          <a:lstStyle/>
          <a:p>
            <a:pPr marL="606504" lvl="1" indent="-382250">
              <a:spcBef>
                <a:spcPts val="600"/>
              </a:spcBef>
              <a:buFont typeface="Wingdings" panose="05000000000000000000" pitchFamily="2" charset="2"/>
              <a:buChar char="§"/>
            </a:pPr>
            <a:r>
              <a:rPr lang="en-US" sz="2800" dirty="0"/>
              <a:t>Descriptor formatting</a:t>
            </a:r>
          </a:p>
          <a:p>
            <a:pPr marL="606504" lvl="1" indent="-382250">
              <a:spcBef>
                <a:spcPts val="600"/>
              </a:spcBef>
              <a:buFont typeface="Wingdings" panose="05000000000000000000" pitchFamily="2" charset="2"/>
              <a:buChar char="§"/>
            </a:pPr>
            <a:r>
              <a:rPr lang="en-US" sz="2800" dirty="0"/>
              <a:t>Email Settings</a:t>
            </a:r>
          </a:p>
          <a:p>
            <a:pPr marL="606504" lvl="1" indent="-382250">
              <a:spcBef>
                <a:spcPts val="600"/>
              </a:spcBef>
              <a:buFont typeface="Wingdings" panose="05000000000000000000" pitchFamily="2" charset="2"/>
              <a:buChar char="§"/>
            </a:pPr>
            <a:r>
              <a:rPr lang="en-US" sz="2800" dirty="0"/>
              <a:t>Support Settings</a:t>
            </a:r>
          </a:p>
          <a:p>
            <a:pPr marL="606504" lvl="1" indent="-382250">
              <a:spcBef>
                <a:spcPts val="600"/>
              </a:spcBef>
              <a:buFont typeface="Wingdings" panose="05000000000000000000" pitchFamily="2" charset="2"/>
              <a:buChar char="§"/>
            </a:pPr>
            <a:r>
              <a:rPr lang="en-US" sz="2800" dirty="0"/>
              <a:t>Security for Concurrent Sessions</a:t>
            </a:r>
          </a:p>
          <a:p>
            <a:pPr marL="606504" lvl="1" indent="-382250">
              <a:spcBef>
                <a:spcPts val="600"/>
              </a:spcBef>
              <a:buFont typeface="Wingdings" panose="05000000000000000000" pitchFamily="2" charset="2"/>
              <a:buChar char="§"/>
            </a:pPr>
            <a:r>
              <a:rPr lang="en-US" sz="2800" dirty="0"/>
              <a:t>Display</a:t>
            </a:r>
          </a:p>
          <a:p>
            <a:pPr marL="606504" lvl="1" indent="-382250">
              <a:spcBef>
                <a:spcPts val="600"/>
              </a:spcBef>
              <a:buFont typeface="Wingdings" panose="05000000000000000000" pitchFamily="2" charset="2"/>
              <a:buChar char="§"/>
            </a:pPr>
            <a:r>
              <a:rPr lang="en-US" sz="2800" dirty="0"/>
              <a:t>Revision Control</a:t>
            </a:r>
          </a:p>
          <a:p>
            <a:pPr marL="606504" lvl="1" indent="-382250">
              <a:spcBef>
                <a:spcPts val="600"/>
              </a:spcBef>
              <a:buFont typeface="Wingdings" panose="05000000000000000000" pitchFamily="2" charset="2"/>
              <a:buChar char="§"/>
            </a:pPr>
            <a:r>
              <a:rPr lang="en-US" sz="2800" dirty="0"/>
              <a:t>BOM Settings</a:t>
            </a:r>
          </a:p>
        </p:txBody>
      </p:sp>
    </p:spTree>
    <p:extLst>
      <p:ext uri="{BB962C8B-B14F-4D97-AF65-F5344CB8AC3E}">
        <p14:creationId xmlns:p14="http://schemas.microsoft.com/office/powerpoint/2010/main" val="13496228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93400" y="2902892"/>
            <a:ext cx="10915563" cy="4668604"/>
          </a:xfrm>
          <a:prstGeom prst="rect">
            <a:avLst/>
          </a:prstGeom>
        </p:spPr>
      </p:pic>
      <p:sp>
        <p:nvSpPr>
          <p:cNvPr id="19"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Logo Manager</a:t>
            </a:r>
            <a:br>
              <a:rPr lang="en-US" dirty="0" smtClean="0"/>
            </a:br>
            <a:endParaRPr lang="en-US" sz="3600" dirty="0">
              <a:solidFill>
                <a:schemeClr val="bg1">
                  <a:lumMod val="50000"/>
                </a:schemeClr>
              </a:solidFill>
            </a:endParaRPr>
          </a:p>
        </p:txBody>
      </p:sp>
      <p:sp>
        <p:nvSpPr>
          <p:cNvPr id="13" name="Content Placeholder 1"/>
          <p:cNvSpPr txBox="1">
            <a:spLocks/>
          </p:cNvSpPr>
          <p:nvPr/>
        </p:nvSpPr>
        <p:spPr>
          <a:xfrm>
            <a:off x="812880" y="1559985"/>
            <a:ext cx="14198520" cy="2008715"/>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dirty="0" smtClean="0"/>
              <a:t>Brand your tenant with your company logo! </a:t>
            </a:r>
            <a:endParaRPr lang="en-US" sz="1800" dirty="0"/>
          </a:p>
          <a:p>
            <a:pPr marL="1317712" lvl="2" indent="-382250">
              <a:buFont typeface="Wingdings" panose="05000000000000000000" pitchFamily="2" charset="2"/>
              <a:buChar char="§"/>
            </a:pPr>
            <a:endParaRPr lang="en-US" sz="1400" dirty="0" smtClean="0"/>
          </a:p>
          <a:p>
            <a:endParaRPr lang="en-US" dirty="0"/>
          </a:p>
        </p:txBody>
      </p:sp>
    </p:spTree>
    <p:extLst>
      <p:ext uri="{BB962C8B-B14F-4D97-AF65-F5344CB8AC3E}">
        <p14:creationId xmlns:p14="http://schemas.microsoft.com/office/powerpoint/2010/main" val="23558812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Unit of Measure Manager</a:t>
            </a:r>
            <a:br>
              <a:rPr lang="en-US" dirty="0" smtClean="0"/>
            </a:br>
            <a:endParaRPr lang="en-US" sz="3600" dirty="0">
              <a:solidFill>
                <a:schemeClr val="bg1">
                  <a:lumMod val="50000"/>
                </a:schemeClr>
              </a:solidFill>
            </a:endParaRPr>
          </a:p>
        </p:txBody>
      </p:sp>
      <p:sp>
        <p:nvSpPr>
          <p:cNvPr id="13" name="Content Placeholder 1"/>
          <p:cNvSpPr txBox="1">
            <a:spLocks/>
          </p:cNvSpPr>
          <p:nvPr/>
        </p:nvSpPr>
        <p:spPr>
          <a:xfrm>
            <a:off x="812880" y="1559985"/>
            <a:ext cx="14198520" cy="2008715"/>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dirty="0" smtClean="0"/>
              <a:t>Specify what units of measure are available to choose from in your tenant. These UOMs will then appear on bills of materials.</a:t>
            </a:r>
          </a:p>
          <a:p>
            <a:pPr marL="224254" lvl="1" indent="0">
              <a:buNone/>
            </a:pPr>
            <a:endParaRPr lang="en-US" sz="1800" dirty="0"/>
          </a:p>
          <a:p>
            <a:pPr marL="1317712" lvl="2" indent="-382250">
              <a:buFont typeface="Wingdings" panose="05000000000000000000" pitchFamily="2" charset="2"/>
              <a:buChar char="§"/>
            </a:pPr>
            <a:endParaRPr lang="en-US" sz="1400" dirty="0" smtClean="0"/>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650" y="2797313"/>
            <a:ext cx="5082980" cy="5357324"/>
          </a:xfrm>
          <a:prstGeom prst="rect">
            <a:avLst/>
          </a:prstGeom>
        </p:spPr>
      </p:pic>
    </p:spTree>
    <p:extLst>
      <p:ext uri="{BB962C8B-B14F-4D97-AF65-F5344CB8AC3E}">
        <p14:creationId xmlns:p14="http://schemas.microsoft.com/office/powerpoint/2010/main" val="910522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610156" y="215641"/>
            <a:ext cx="4378175" cy="930153"/>
            <a:chOff x="11610156" y="215641"/>
            <a:chExt cx="4378175" cy="930153"/>
          </a:xfrm>
        </p:grpSpPr>
        <p:sp>
          <p:nvSpPr>
            <p:cNvPr id="7" name="Rectangle 6"/>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solidFill>
                  <a:srgbClr val="000000"/>
                </a:solidFill>
              </a:endParaRPr>
            </a:p>
          </p:txBody>
        </p:sp>
        <p:sp>
          <p:nvSpPr>
            <p:cNvPr id="8" name="Rectangle 7"/>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Teach</a:t>
              </a:r>
            </a:p>
            <a:p>
              <a:pPr algn="ctr"/>
              <a:r>
                <a:rPr lang="en-US" sz="1100" dirty="0" smtClean="0">
                  <a:solidFill>
                    <a:srgbClr val="000000"/>
                  </a:solidFill>
                </a:rPr>
                <a:t>(Slides)</a:t>
              </a:r>
              <a:endParaRPr lang="en-US" sz="1100" dirty="0">
                <a:solidFill>
                  <a:srgbClr val="000000"/>
                </a:solidFill>
              </a:endParaRPr>
            </a:p>
          </p:txBody>
        </p:sp>
        <p:sp>
          <p:nvSpPr>
            <p:cNvPr id="9" name="Rectangle 8"/>
            <p:cNvSpPr/>
            <p:nvPr/>
          </p:nvSpPr>
          <p:spPr>
            <a:xfrm>
              <a:off x="12851290" y="322849"/>
              <a:ext cx="860375" cy="715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Show</a:t>
              </a:r>
            </a:p>
            <a:p>
              <a:pPr algn="ctr"/>
              <a:r>
                <a:rPr lang="en-US" sz="1100" dirty="0" smtClean="0">
                  <a:solidFill>
                    <a:srgbClr val="000000"/>
                  </a:solidFill>
                </a:rPr>
                <a:t>(Demo)</a:t>
              </a:r>
              <a:endParaRPr lang="en-US" sz="1100" dirty="0">
                <a:solidFill>
                  <a:srgbClr val="000000"/>
                </a:solidFill>
              </a:endParaRPr>
            </a:p>
          </p:txBody>
        </p:sp>
        <p:sp>
          <p:nvSpPr>
            <p:cNvPr id="10" name="Rectangle 9"/>
            <p:cNvSpPr/>
            <p:nvPr/>
          </p:nvSpPr>
          <p:spPr>
            <a:xfrm>
              <a:off x="13912114"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Do</a:t>
              </a:r>
            </a:p>
            <a:p>
              <a:pPr algn="ctr"/>
              <a:r>
                <a:rPr lang="en-US" sz="1050" dirty="0" smtClean="0">
                  <a:solidFill>
                    <a:srgbClr val="000000"/>
                  </a:solidFill>
                </a:rPr>
                <a:t>(Exercises)</a:t>
              </a:r>
              <a:endParaRPr lang="en-US" sz="1050" dirty="0">
                <a:solidFill>
                  <a:srgbClr val="000000"/>
                </a:solidFill>
              </a:endParaRPr>
            </a:p>
          </p:txBody>
        </p:sp>
        <p:sp>
          <p:nvSpPr>
            <p:cNvPr id="11" name="Rectangle 10"/>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Review</a:t>
              </a:r>
            </a:p>
            <a:p>
              <a:pPr algn="ctr"/>
              <a:r>
                <a:rPr lang="en-US" sz="1100" dirty="0" smtClean="0">
                  <a:solidFill>
                    <a:srgbClr val="000000"/>
                  </a:solidFill>
                </a:rPr>
                <a:t>(Q&amp;A)</a:t>
              </a:r>
              <a:endParaRPr lang="en-US" sz="1100" dirty="0">
                <a:solidFill>
                  <a:srgbClr val="000000"/>
                </a:solidFill>
              </a:endParaRPr>
            </a:p>
          </p:txBody>
        </p:sp>
      </p:grpSp>
      <p:sp>
        <p:nvSpPr>
          <p:cNvPr id="19"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Demo Topics</a:t>
            </a:r>
            <a:br>
              <a:rPr lang="en-US" dirty="0" smtClean="0"/>
            </a:br>
            <a:r>
              <a:rPr lang="en-US" sz="3600" dirty="0" smtClean="0">
                <a:solidFill>
                  <a:schemeClr val="bg1">
                    <a:lumMod val="50000"/>
                  </a:schemeClr>
                </a:solidFill>
              </a:rPr>
              <a:t>Site Setup (System Configuration)</a:t>
            </a:r>
            <a:endParaRPr lang="en-US" sz="3600" dirty="0">
              <a:solidFill>
                <a:schemeClr val="bg1">
                  <a:lumMod val="50000"/>
                </a:schemeClr>
              </a:solidFill>
            </a:endParaRPr>
          </a:p>
        </p:txBody>
      </p:sp>
      <p:sp>
        <p:nvSpPr>
          <p:cNvPr id="20" name="Content Placeholder 1"/>
          <p:cNvSpPr txBox="1">
            <a:spLocks/>
          </p:cNvSpPr>
          <p:nvPr/>
        </p:nvSpPr>
        <p:spPr>
          <a:xfrm>
            <a:off x="812880" y="2356293"/>
            <a:ext cx="9690020" cy="4721726"/>
          </a:xfrm>
          <a:prstGeom prst="rect">
            <a:avLst/>
          </a:prstGeom>
        </p:spPr>
        <p:txBody>
          <a:bodyPr lIns="0" tIns="0" rIns="0" bIns="0" numCol="2">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3200" dirty="0" smtClean="0"/>
              <a:t>Main Menu Designer</a:t>
            </a:r>
            <a:endParaRPr lang="en-US" sz="3200" dirty="0"/>
          </a:p>
          <a:p>
            <a:pPr marL="224254" lvl="1" indent="0">
              <a:buNone/>
              <a:tabLst>
                <a:tab pos="6057900" algn="l"/>
              </a:tabLst>
            </a:pPr>
            <a:endParaRPr lang="en-US" sz="2000" dirty="0" smtClean="0"/>
          </a:p>
          <a:p>
            <a:pPr marL="106688" indent="0">
              <a:spcBef>
                <a:spcPts val="600"/>
              </a:spcBef>
              <a:buFont typeface="Wingdings" charset="2"/>
              <a:buNone/>
            </a:pPr>
            <a:r>
              <a:rPr lang="en-US" sz="3200" dirty="0" smtClean="0"/>
              <a:t>General Settings</a:t>
            </a:r>
          </a:p>
          <a:p>
            <a:pPr marL="224254" lvl="1" indent="0">
              <a:buNone/>
            </a:pPr>
            <a:endParaRPr lang="en-US" sz="2000" dirty="0" smtClean="0"/>
          </a:p>
          <a:p>
            <a:pPr marL="106688" indent="0">
              <a:spcBef>
                <a:spcPts val="600"/>
              </a:spcBef>
              <a:buNone/>
            </a:pPr>
            <a:r>
              <a:rPr lang="en-US" sz="3200" dirty="0" smtClean="0"/>
              <a:t>Logo </a:t>
            </a:r>
            <a:r>
              <a:rPr lang="en-US" sz="3200" dirty="0"/>
              <a:t>Manager</a:t>
            </a:r>
          </a:p>
          <a:p>
            <a:pPr marL="606504" lvl="1" indent="-382250">
              <a:buFont typeface="Wingdings" panose="05000000000000000000" pitchFamily="2" charset="2"/>
              <a:buChar char="§"/>
            </a:pPr>
            <a:endParaRPr lang="en-US" sz="2000" dirty="0"/>
          </a:p>
          <a:p>
            <a:pPr marL="106688" indent="0">
              <a:spcBef>
                <a:spcPts val="600"/>
              </a:spcBef>
              <a:buNone/>
            </a:pPr>
            <a:r>
              <a:rPr lang="en-US" sz="3200" dirty="0" smtClean="0"/>
              <a:t>UOM Manager</a:t>
            </a:r>
            <a:endParaRPr lang="en-US" sz="3200" dirty="0"/>
          </a:p>
          <a:p>
            <a:pPr marL="606504" lvl="1" indent="-382250">
              <a:buFont typeface="Wingdings" panose="05000000000000000000" pitchFamily="2" charset="2"/>
              <a:buChar char="§"/>
            </a:pPr>
            <a:endParaRPr lang="en-US" sz="2000" dirty="0" smtClean="0"/>
          </a:p>
          <a:p>
            <a:pPr marL="606504" lvl="1" indent="-382250">
              <a:buFont typeface="Wingdings" panose="05000000000000000000" pitchFamily="2" charset="2"/>
              <a:buChar char="§"/>
            </a:pPr>
            <a:endParaRPr lang="en-US" sz="1800" dirty="0" smtClean="0"/>
          </a:p>
          <a:p>
            <a:pPr marL="224254" lvl="1" indent="0">
              <a:buNone/>
            </a:pPr>
            <a:endParaRPr lang="en-US" sz="1800" dirty="0" smtClean="0"/>
          </a:p>
          <a:p>
            <a:pPr marL="606504" lvl="1" indent="-382250">
              <a:buFont typeface="Wingdings" panose="05000000000000000000" pitchFamily="2" charset="2"/>
              <a:buChar char="§"/>
            </a:pPr>
            <a:endParaRPr lang="en-US" sz="1800" dirty="0" smtClean="0"/>
          </a:p>
          <a:p>
            <a:pPr marL="606504" lvl="1" indent="-382250">
              <a:buFont typeface="Wingdings" panose="05000000000000000000" pitchFamily="2" charset="2"/>
              <a:buChar char="§"/>
            </a:pPr>
            <a:endParaRPr lang="en-US" sz="1800" dirty="0"/>
          </a:p>
          <a:p>
            <a:pPr marL="1317712" lvl="2" indent="-382250">
              <a:buFont typeface="Wingdings" panose="05000000000000000000" pitchFamily="2" charset="2"/>
              <a:buChar char="§"/>
            </a:pPr>
            <a:endParaRPr lang="en-US" sz="1400" dirty="0" smtClean="0"/>
          </a:p>
          <a:p>
            <a:endParaRPr lang="en-US" dirty="0"/>
          </a:p>
        </p:txBody>
      </p:sp>
      <p:pic>
        <p:nvPicPr>
          <p:cNvPr id="2" name="Picture 1"/>
          <p:cNvPicPr>
            <a:picLocks noChangeAspect="1"/>
          </p:cNvPicPr>
          <p:nvPr/>
        </p:nvPicPr>
        <p:blipFill>
          <a:blip r:embed="rId2"/>
          <a:stretch>
            <a:fillRect/>
          </a:stretch>
        </p:blipFill>
        <p:spPr>
          <a:xfrm>
            <a:off x="8216703" y="1920374"/>
            <a:ext cx="4572396" cy="2796782"/>
          </a:xfrm>
          <a:prstGeom prst="rect">
            <a:avLst/>
          </a:prstGeom>
        </p:spPr>
      </p:pic>
      <p:pic>
        <p:nvPicPr>
          <p:cNvPr id="3" name="Picture 2"/>
          <p:cNvPicPr>
            <a:picLocks noChangeAspect="1"/>
          </p:cNvPicPr>
          <p:nvPr/>
        </p:nvPicPr>
        <p:blipFill>
          <a:blip r:embed="rId3"/>
          <a:stretch>
            <a:fillRect/>
          </a:stretch>
        </p:blipFill>
        <p:spPr>
          <a:xfrm>
            <a:off x="10613921" y="5526611"/>
            <a:ext cx="4359018" cy="2613887"/>
          </a:xfrm>
          <a:prstGeom prst="rect">
            <a:avLst/>
          </a:prstGeom>
        </p:spPr>
      </p:pic>
      <p:pic>
        <p:nvPicPr>
          <p:cNvPr id="4" name="Picture 3"/>
          <p:cNvPicPr>
            <a:picLocks noChangeAspect="1"/>
          </p:cNvPicPr>
          <p:nvPr/>
        </p:nvPicPr>
        <p:blipFill>
          <a:blip r:embed="rId4"/>
          <a:stretch>
            <a:fillRect/>
          </a:stretch>
        </p:blipFill>
        <p:spPr>
          <a:xfrm>
            <a:off x="5657891" y="5526611"/>
            <a:ext cx="3977985" cy="1455546"/>
          </a:xfrm>
          <a:prstGeom prst="rect">
            <a:avLst/>
          </a:prstGeom>
        </p:spPr>
      </p:pic>
    </p:spTree>
    <p:extLst>
      <p:ext uri="{BB962C8B-B14F-4D97-AF65-F5344CB8AC3E}">
        <p14:creationId xmlns:p14="http://schemas.microsoft.com/office/powerpoint/2010/main" val="336777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812880" y="366185"/>
            <a:ext cx="14631829" cy="649815"/>
          </a:xfrm>
        </p:spPr>
        <p:txBody>
          <a:bodyPr/>
          <a:lstStyle/>
          <a:p>
            <a:r>
              <a:rPr lang="en-US" dirty="0" smtClean="0"/>
              <a:t>Creating a Workspace</a:t>
            </a:r>
            <a:endParaRPr lang="en-US" dirty="0"/>
          </a:p>
        </p:txBody>
      </p:sp>
      <p:cxnSp>
        <p:nvCxnSpPr>
          <p:cNvPr id="10" name="Straight Connector 9"/>
          <p:cNvCxnSpPr/>
          <p:nvPr/>
        </p:nvCxnSpPr>
        <p:spPr>
          <a:xfrm>
            <a:off x="5419196" y="1352550"/>
            <a:ext cx="0" cy="699135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10838392" y="1352550"/>
            <a:ext cx="0" cy="699135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7" name="Content Placeholder 1"/>
          <p:cNvSpPr txBox="1">
            <a:spLocks/>
          </p:cNvSpPr>
          <p:nvPr/>
        </p:nvSpPr>
        <p:spPr>
          <a:xfrm>
            <a:off x="1210731" y="1380057"/>
            <a:ext cx="3381716" cy="1614603"/>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Font typeface="Wingdings" charset="2"/>
              <a:buNone/>
            </a:pPr>
            <a:r>
              <a:rPr lang="en-US" sz="4400" b="1" dirty="0" smtClean="0"/>
              <a:t>1</a:t>
            </a:r>
            <a:r>
              <a:rPr lang="en-US" sz="2800" b="1" dirty="0" smtClean="0"/>
              <a:t> </a:t>
            </a:r>
          </a:p>
          <a:p>
            <a:pPr marL="106688" indent="0" algn="ctr">
              <a:buFont typeface="Wingdings" charset="2"/>
              <a:buNone/>
            </a:pPr>
            <a:r>
              <a:rPr lang="en-US" sz="2800" b="1" dirty="0" smtClean="0"/>
              <a:t>Download from App Store</a:t>
            </a:r>
            <a:endParaRPr lang="en-US" sz="2000" dirty="0" smtClean="0"/>
          </a:p>
          <a:p>
            <a:pPr algn="ctr"/>
            <a:endParaRPr lang="en-US" sz="2000" dirty="0"/>
          </a:p>
        </p:txBody>
      </p:sp>
      <p:sp>
        <p:nvSpPr>
          <p:cNvPr id="18" name="Content Placeholder 1"/>
          <p:cNvSpPr txBox="1">
            <a:spLocks/>
          </p:cNvSpPr>
          <p:nvPr/>
        </p:nvSpPr>
        <p:spPr>
          <a:xfrm>
            <a:off x="6437936" y="1380057"/>
            <a:ext cx="3381716" cy="1614603"/>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Font typeface="Wingdings" charset="2"/>
              <a:buNone/>
            </a:pPr>
            <a:r>
              <a:rPr lang="en-US" sz="4400" b="1" dirty="0" smtClean="0"/>
              <a:t>2</a:t>
            </a:r>
            <a:r>
              <a:rPr lang="en-US" sz="2800" b="1" dirty="0" smtClean="0"/>
              <a:t> </a:t>
            </a:r>
          </a:p>
          <a:p>
            <a:pPr marL="106688" indent="0" algn="ctr">
              <a:buFont typeface="Wingdings" charset="2"/>
              <a:buNone/>
            </a:pPr>
            <a:r>
              <a:rPr lang="en-US" sz="2800" b="1" dirty="0" smtClean="0"/>
              <a:t>Clone a Workspace</a:t>
            </a:r>
            <a:endParaRPr lang="en-US" sz="2000" dirty="0" smtClean="0"/>
          </a:p>
          <a:p>
            <a:pPr algn="ctr"/>
            <a:endParaRPr lang="en-US" sz="2000" dirty="0"/>
          </a:p>
        </p:txBody>
      </p:sp>
      <p:sp>
        <p:nvSpPr>
          <p:cNvPr id="19" name="Content Placeholder 1"/>
          <p:cNvSpPr txBox="1">
            <a:spLocks/>
          </p:cNvSpPr>
          <p:nvPr/>
        </p:nvSpPr>
        <p:spPr>
          <a:xfrm>
            <a:off x="11907573" y="1380057"/>
            <a:ext cx="3381716" cy="1614603"/>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gn="ctr">
              <a:buFont typeface="Wingdings" charset="2"/>
              <a:buNone/>
            </a:pPr>
            <a:r>
              <a:rPr lang="en-US" sz="4400" b="1" dirty="0" smtClean="0"/>
              <a:t>3</a:t>
            </a:r>
            <a:r>
              <a:rPr lang="en-US" sz="2800" b="1" dirty="0" smtClean="0"/>
              <a:t> </a:t>
            </a:r>
          </a:p>
          <a:p>
            <a:pPr marL="106688" indent="0" algn="ctr">
              <a:buFont typeface="Wingdings" charset="2"/>
              <a:buNone/>
            </a:pPr>
            <a:r>
              <a:rPr lang="en-US" sz="2800" b="1" dirty="0" smtClean="0"/>
              <a:t>Create a new Workspace</a:t>
            </a:r>
            <a:endParaRPr lang="en-US" sz="2000" dirty="0" smtClean="0"/>
          </a:p>
          <a:p>
            <a:pPr algn="ctr"/>
            <a:endParaRPr lang="en-US" sz="2000" dirty="0"/>
          </a:p>
        </p:txBody>
      </p:sp>
      <p:pic>
        <p:nvPicPr>
          <p:cNvPr id="20" name="Picture 19"/>
          <p:cNvPicPr>
            <a:picLocks noChangeAspect="1"/>
          </p:cNvPicPr>
          <p:nvPr/>
        </p:nvPicPr>
        <p:blipFill>
          <a:blip r:embed="rId2"/>
          <a:stretch>
            <a:fillRect/>
          </a:stretch>
        </p:blipFill>
        <p:spPr>
          <a:xfrm>
            <a:off x="769579" y="3631303"/>
            <a:ext cx="4264020" cy="2743200"/>
          </a:xfrm>
          <a:prstGeom prst="rect">
            <a:avLst/>
          </a:prstGeom>
          <a:ln>
            <a:solidFill>
              <a:schemeClr val="bg1">
                <a:lumMod val="85000"/>
              </a:schemeClr>
            </a:solidFill>
          </a:ln>
        </p:spPr>
      </p:pic>
      <p:pic>
        <p:nvPicPr>
          <p:cNvPr id="3" name="Picture 2"/>
          <p:cNvPicPr>
            <a:picLocks noChangeAspect="1"/>
          </p:cNvPicPr>
          <p:nvPr/>
        </p:nvPicPr>
        <p:blipFill>
          <a:blip r:embed="rId3"/>
          <a:stretch>
            <a:fillRect/>
          </a:stretch>
        </p:blipFill>
        <p:spPr>
          <a:xfrm>
            <a:off x="12064665" y="4675294"/>
            <a:ext cx="3145173" cy="798029"/>
          </a:xfrm>
          <a:prstGeom prst="rect">
            <a:avLst/>
          </a:prstGeom>
        </p:spPr>
      </p:pic>
      <p:pic>
        <p:nvPicPr>
          <p:cNvPr id="4" name="Picture 3"/>
          <p:cNvPicPr>
            <a:picLocks noChangeAspect="1"/>
          </p:cNvPicPr>
          <p:nvPr/>
        </p:nvPicPr>
        <p:blipFill>
          <a:blip r:embed="rId4"/>
          <a:stretch>
            <a:fillRect/>
          </a:stretch>
        </p:blipFill>
        <p:spPr>
          <a:xfrm>
            <a:off x="7378122" y="4261352"/>
            <a:ext cx="1515683" cy="1625914"/>
          </a:xfrm>
          <a:prstGeom prst="rect">
            <a:avLst/>
          </a:prstGeom>
        </p:spPr>
      </p:pic>
    </p:spTree>
    <p:extLst>
      <p:ext uri="{BB962C8B-B14F-4D97-AF65-F5344CB8AC3E}">
        <p14:creationId xmlns:p14="http://schemas.microsoft.com/office/powerpoint/2010/main" val="4788877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Exercise 11</a:t>
            </a:r>
            <a:endParaRPr lang="en-US" dirty="0">
              <a:solidFill>
                <a:schemeClr val="tx1"/>
              </a:solidFill>
            </a:endParaRPr>
          </a:p>
        </p:txBody>
      </p:sp>
      <p:grpSp>
        <p:nvGrpSpPr>
          <p:cNvPr id="3" name="Group 2"/>
          <p:cNvGrpSpPr/>
          <p:nvPr/>
        </p:nvGrpSpPr>
        <p:grpSpPr>
          <a:xfrm>
            <a:off x="11610156" y="215641"/>
            <a:ext cx="4378175" cy="930153"/>
            <a:chOff x="11610156" y="215641"/>
            <a:chExt cx="4378175" cy="930153"/>
          </a:xfrm>
        </p:grpSpPr>
        <p:sp>
          <p:nvSpPr>
            <p:cNvPr id="4" name="Rectangle 3"/>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5" name="Rectangle 4"/>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6" name="Rectangle 5"/>
            <p:cNvSpPr/>
            <p:nvPr/>
          </p:nvSpPr>
          <p:spPr>
            <a:xfrm>
              <a:off x="12851290"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7" name="Rectangle 6"/>
            <p:cNvSpPr/>
            <p:nvPr/>
          </p:nvSpPr>
          <p:spPr>
            <a:xfrm>
              <a:off x="13912114" y="322849"/>
              <a:ext cx="860375" cy="715736"/>
            </a:xfrm>
            <a:prstGeom prst="rect">
              <a:avLst/>
            </a:prstGeom>
            <a:solidFill>
              <a:schemeClr val="bg1"/>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8" name="Rectangle 7"/>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Tree>
    <p:extLst>
      <p:ext uri="{BB962C8B-B14F-4D97-AF65-F5344CB8AC3E}">
        <p14:creationId xmlns:p14="http://schemas.microsoft.com/office/powerpoint/2010/main" val="13101592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7405" y="8241249"/>
            <a:ext cx="2251750" cy="605571"/>
          </a:xfrm>
          <a:prstGeom prst="rect">
            <a:avLst/>
          </a:prstGeom>
        </p:spPr>
      </p:pic>
      <p:sp>
        <p:nvSpPr>
          <p:cNvPr id="10" name="Text Placeholder 1"/>
          <p:cNvSpPr>
            <a:spLocks noGrp="1"/>
          </p:cNvSpPr>
          <p:nvPr>
            <p:ph type="body" sz="quarter" idx="10"/>
          </p:nvPr>
        </p:nvSpPr>
        <p:spPr>
          <a:xfrm>
            <a:off x="812880" y="3867411"/>
            <a:ext cx="9596241" cy="1009389"/>
          </a:xfrm>
        </p:spPr>
        <p:txBody>
          <a:bodyPr/>
          <a:lstStyle/>
          <a:p>
            <a:r>
              <a:rPr lang="en-US" dirty="0" smtClean="0">
                <a:solidFill>
                  <a:schemeClr val="tx1"/>
                </a:solidFill>
              </a:rPr>
              <a:t>6 – Administrative Tracking</a:t>
            </a:r>
            <a:endParaRPr lang="en-US" dirty="0">
              <a:solidFill>
                <a:schemeClr val="tx1"/>
              </a:solidFill>
            </a:endParaRPr>
          </a:p>
        </p:txBody>
      </p:sp>
    </p:spTree>
    <p:extLst>
      <p:ext uri="{BB962C8B-B14F-4D97-AF65-F5344CB8AC3E}">
        <p14:creationId xmlns:p14="http://schemas.microsoft.com/office/powerpoint/2010/main" val="5200981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Administrative Tracking</a:t>
            </a:r>
            <a:endParaRPr lang="en-US" sz="3600" dirty="0">
              <a:solidFill>
                <a:schemeClr val="bg1">
                  <a:lumMod val="50000"/>
                </a:schemeClr>
              </a:solidFill>
            </a:endParaRPr>
          </a:p>
        </p:txBody>
      </p:sp>
      <p:sp>
        <p:nvSpPr>
          <p:cNvPr id="20" name="Content Placeholder 1"/>
          <p:cNvSpPr txBox="1">
            <a:spLocks/>
          </p:cNvSpPr>
          <p:nvPr/>
        </p:nvSpPr>
        <p:spPr>
          <a:xfrm>
            <a:off x="812881" y="2027583"/>
            <a:ext cx="13667617" cy="6426869"/>
          </a:xfrm>
          <a:prstGeom prst="rect">
            <a:avLst/>
          </a:prstGeom>
        </p:spPr>
        <p:txBody>
          <a:bodyPr lIns="0" tIns="0" rIns="0" bIns="0" numCol="2">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z="3200" dirty="0" smtClean="0"/>
              <a:t>Change Log</a:t>
            </a:r>
          </a:p>
          <a:p>
            <a:pPr lvl="1"/>
            <a:r>
              <a:rPr lang="en-US" sz="2000" dirty="0"/>
              <a:t>A</a:t>
            </a:r>
            <a:r>
              <a:rPr lang="en-US" sz="2000" dirty="0" smtClean="0"/>
              <a:t>dded via Workspace Permissions</a:t>
            </a:r>
          </a:p>
          <a:p>
            <a:pPr lvl="1"/>
            <a:r>
              <a:rPr lang="en-US" sz="2000" dirty="0" smtClean="0"/>
              <a:t>Accessed from each item</a:t>
            </a:r>
          </a:p>
          <a:p>
            <a:pPr marL="106688" indent="0">
              <a:buNone/>
            </a:pPr>
            <a:endParaRPr lang="en-US" sz="3200" dirty="0" smtClean="0"/>
          </a:p>
          <a:p>
            <a:r>
              <a:rPr lang="en-US" sz="3200" dirty="0" smtClean="0"/>
              <a:t>Setup Log</a:t>
            </a:r>
          </a:p>
          <a:p>
            <a:pPr lvl="1"/>
            <a:r>
              <a:rPr lang="en-US" sz="2000" dirty="0"/>
              <a:t>A</a:t>
            </a:r>
            <a:r>
              <a:rPr lang="en-US" sz="2000" dirty="0" smtClean="0"/>
              <a:t>ccessed from the Administration menu</a:t>
            </a:r>
          </a:p>
          <a:p>
            <a:pPr lvl="1"/>
            <a:r>
              <a:rPr lang="en-US" sz="2000" dirty="0" smtClean="0"/>
              <a:t>Displays all Setup-related actions in a tenant</a:t>
            </a:r>
          </a:p>
          <a:p>
            <a:pPr lvl="2"/>
            <a:r>
              <a:rPr lang="en-US" sz="2000" dirty="0" smtClean="0"/>
              <a:t>Script Modified, Workspace Created, New User, Etc.</a:t>
            </a:r>
          </a:p>
          <a:p>
            <a:endParaRPr lang="en-US" sz="3200" dirty="0" smtClean="0"/>
          </a:p>
          <a:p>
            <a:r>
              <a:rPr lang="en-US" sz="3200" dirty="0" smtClean="0"/>
              <a:t>System Log</a:t>
            </a:r>
          </a:p>
          <a:p>
            <a:pPr lvl="1"/>
            <a:endParaRPr lang="en-US" sz="900" dirty="0" smtClean="0"/>
          </a:p>
          <a:p>
            <a:pPr marL="1317712" lvl="2" indent="-382250">
              <a:buFont typeface="Wingdings" panose="05000000000000000000" pitchFamily="2" charset="2"/>
              <a:buChar char="§"/>
            </a:pPr>
            <a:r>
              <a:rPr lang="en-US" sz="2000" dirty="0" smtClean="0"/>
              <a:t>Accessed </a:t>
            </a:r>
            <a:r>
              <a:rPr lang="en-US" sz="2000" dirty="0"/>
              <a:t>from the </a:t>
            </a:r>
            <a:r>
              <a:rPr lang="en-US" sz="2000" dirty="0" smtClean="0"/>
              <a:t>Administration menu</a:t>
            </a:r>
          </a:p>
          <a:p>
            <a:pPr marL="1320800" lvl="1" indent="-406400"/>
            <a:r>
              <a:rPr lang="en-US" sz="2000" dirty="0" smtClean="0"/>
              <a:t>Displays all System-related </a:t>
            </a:r>
            <a:r>
              <a:rPr lang="en-US" sz="2000" dirty="0"/>
              <a:t>actions in a tenant</a:t>
            </a:r>
          </a:p>
          <a:p>
            <a:pPr lvl="2"/>
            <a:r>
              <a:rPr lang="en-US" sz="2000" dirty="0" smtClean="0"/>
              <a:t>Item Created or Modified, Login, Profile Modification, Etc.</a:t>
            </a:r>
            <a:endParaRPr lang="en-US" sz="2000" dirty="0"/>
          </a:p>
          <a:p>
            <a:pPr marL="1317712" lvl="2" indent="-382250">
              <a:buFont typeface="Wingdings" panose="05000000000000000000" pitchFamily="2" charset="2"/>
              <a:buChar char="§"/>
            </a:pPr>
            <a:endParaRPr lang="en-US" sz="2000" dirty="0"/>
          </a:p>
          <a:p>
            <a:pPr marL="1317712" lvl="2" indent="-382250">
              <a:buFont typeface="Wingdings" panose="05000000000000000000" pitchFamily="2" charset="2"/>
              <a:buChar char="§"/>
            </a:pPr>
            <a:endParaRPr lang="en-US" sz="1400" dirty="0" smtClean="0"/>
          </a:p>
          <a:p>
            <a:pPr marL="606504" lvl="1" indent="-382250">
              <a:buFont typeface="Wingdings" panose="05000000000000000000" pitchFamily="2" charset="2"/>
              <a:buChar char="§"/>
            </a:pPr>
            <a:endParaRPr lang="en-US" sz="1800" dirty="0"/>
          </a:p>
          <a:p>
            <a:pPr marL="1317712" lvl="2" indent="-382250">
              <a:buFont typeface="Wingdings" panose="05000000000000000000" pitchFamily="2" charset="2"/>
              <a:buChar char="§"/>
            </a:pPr>
            <a:endParaRPr lang="en-US" sz="1400" dirty="0" smtClean="0"/>
          </a:p>
          <a:p>
            <a:endParaRPr lang="en-US" dirty="0"/>
          </a:p>
        </p:txBody>
      </p:sp>
      <p:pic>
        <p:nvPicPr>
          <p:cNvPr id="2" name="Picture 1"/>
          <p:cNvPicPr>
            <a:picLocks noChangeAspect="1"/>
          </p:cNvPicPr>
          <p:nvPr/>
        </p:nvPicPr>
        <p:blipFill rotWithShape="1">
          <a:blip r:embed="rId2"/>
          <a:srcRect l="24457"/>
          <a:stretch/>
        </p:blipFill>
        <p:spPr>
          <a:xfrm>
            <a:off x="8128794" y="3869635"/>
            <a:ext cx="7747131" cy="1678899"/>
          </a:xfrm>
          <a:prstGeom prst="rect">
            <a:avLst/>
          </a:prstGeom>
        </p:spPr>
      </p:pic>
      <p:pic>
        <p:nvPicPr>
          <p:cNvPr id="4" name="Picture 3"/>
          <p:cNvPicPr>
            <a:picLocks noChangeAspect="1"/>
          </p:cNvPicPr>
          <p:nvPr/>
        </p:nvPicPr>
        <p:blipFill rotWithShape="1">
          <a:blip r:embed="rId3"/>
          <a:srcRect l="38172"/>
          <a:stretch/>
        </p:blipFill>
        <p:spPr>
          <a:xfrm>
            <a:off x="8548548" y="6291416"/>
            <a:ext cx="6629663" cy="1420154"/>
          </a:xfrm>
          <a:prstGeom prst="rect">
            <a:avLst/>
          </a:prstGeom>
        </p:spPr>
      </p:pic>
      <p:pic>
        <p:nvPicPr>
          <p:cNvPr id="5" name="Picture 4"/>
          <p:cNvPicPr>
            <a:picLocks noChangeAspect="1"/>
          </p:cNvPicPr>
          <p:nvPr/>
        </p:nvPicPr>
        <p:blipFill>
          <a:blip r:embed="rId4"/>
          <a:stretch>
            <a:fillRect/>
          </a:stretch>
        </p:blipFill>
        <p:spPr>
          <a:xfrm>
            <a:off x="7583316" y="2327386"/>
            <a:ext cx="8069054" cy="805911"/>
          </a:xfrm>
          <a:prstGeom prst="rect">
            <a:avLst/>
          </a:prstGeom>
        </p:spPr>
      </p:pic>
    </p:spTree>
    <p:extLst>
      <p:ext uri="{BB962C8B-B14F-4D97-AF65-F5344CB8AC3E}">
        <p14:creationId xmlns:p14="http://schemas.microsoft.com/office/powerpoint/2010/main" val="25000184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1037"/>
          <a:stretch/>
        </p:blipFill>
        <p:spPr>
          <a:xfrm>
            <a:off x="7519086" y="3472170"/>
            <a:ext cx="8542760" cy="3837240"/>
          </a:xfrm>
          <a:prstGeom prst="rect">
            <a:avLst/>
          </a:prstGeom>
        </p:spPr>
      </p:pic>
      <p:grpSp>
        <p:nvGrpSpPr>
          <p:cNvPr id="12" name="Group 11"/>
          <p:cNvGrpSpPr/>
          <p:nvPr/>
        </p:nvGrpSpPr>
        <p:grpSpPr>
          <a:xfrm>
            <a:off x="11610156" y="215641"/>
            <a:ext cx="4378175" cy="930153"/>
            <a:chOff x="11610156" y="215641"/>
            <a:chExt cx="4378175" cy="930153"/>
          </a:xfrm>
        </p:grpSpPr>
        <p:sp>
          <p:nvSpPr>
            <p:cNvPr id="7" name="Rectangle 6"/>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solidFill>
                  <a:srgbClr val="000000"/>
                </a:solidFill>
              </a:endParaRPr>
            </a:p>
          </p:txBody>
        </p:sp>
        <p:sp>
          <p:nvSpPr>
            <p:cNvPr id="8" name="Rectangle 7"/>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Teach</a:t>
              </a:r>
            </a:p>
            <a:p>
              <a:pPr algn="ctr"/>
              <a:r>
                <a:rPr lang="en-US" sz="1100" dirty="0" smtClean="0">
                  <a:solidFill>
                    <a:srgbClr val="000000"/>
                  </a:solidFill>
                </a:rPr>
                <a:t>(Slides)</a:t>
              </a:r>
              <a:endParaRPr lang="en-US" sz="1100" dirty="0">
                <a:solidFill>
                  <a:srgbClr val="000000"/>
                </a:solidFill>
              </a:endParaRPr>
            </a:p>
          </p:txBody>
        </p:sp>
        <p:sp>
          <p:nvSpPr>
            <p:cNvPr id="9" name="Rectangle 8"/>
            <p:cNvSpPr/>
            <p:nvPr/>
          </p:nvSpPr>
          <p:spPr>
            <a:xfrm>
              <a:off x="12851290" y="322849"/>
              <a:ext cx="860375" cy="715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Show</a:t>
              </a:r>
            </a:p>
            <a:p>
              <a:pPr algn="ctr"/>
              <a:r>
                <a:rPr lang="en-US" sz="1100" dirty="0" smtClean="0">
                  <a:solidFill>
                    <a:srgbClr val="000000"/>
                  </a:solidFill>
                </a:rPr>
                <a:t>(Demo)</a:t>
              </a:r>
              <a:endParaRPr lang="en-US" sz="1100" dirty="0">
                <a:solidFill>
                  <a:srgbClr val="000000"/>
                </a:solidFill>
              </a:endParaRPr>
            </a:p>
          </p:txBody>
        </p:sp>
        <p:sp>
          <p:nvSpPr>
            <p:cNvPr id="10" name="Rectangle 9"/>
            <p:cNvSpPr/>
            <p:nvPr/>
          </p:nvSpPr>
          <p:spPr>
            <a:xfrm>
              <a:off x="13912114"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Do</a:t>
              </a:r>
            </a:p>
            <a:p>
              <a:pPr algn="ctr"/>
              <a:r>
                <a:rPr lang="en-US" sz="1050" dirty="0" smtClean="0">
                  <a:solidFill>
                    <a:srgbClr val="000000"/>
                  </a:solidFill>
                </a:rPr>
                <a:t>(Exercises)</a:t>
              </a:r>
              <a:endParaRPr lang="en-US" sz="1050" dirty="0">
                <a:solidFill>
                  <a:srgbClr val="000000"/>
                </a:solidFill>
              </a:endParaRPr>
            </a:p>
          </p:txBody>
        </p:sp>
        <p:sp>
          <p:nvSpPr>
            <p:cNvPr id="11" name="Rectangle 10"/>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Review</a:t>
              </a:r>
            </a:p>
            <a:p>
              <a:pPr algn="ctr"/>
              <a:r>
                <a:rPr lang="en-US" sz="1100" dirty="0" smtClean="0">
                  <a:solidFill>
                    <a:srgbClr val="000000"/>
                  </a:solidFill>
                </a:rPr>
                <a:t>(Q&amp;A)</a:t>
              </a:r>
              <a:endParaRPr lang="en-US" sz="1100" dirty="0">
                <a:solidFill>
                  <a:srgbClr val="000000"/>
                </a:solidFill>
              </a:endParaRPr>
            </a:p>
          </p:txBody>
        </p:sp>
      </p:grpSp>
      <p:sp>
        <p:nvSpPr>
          <p:cNvPr id="19" name="Title 2"/>
          <p:cNvSpPr txBox="1">
            <a:spLocks/>
          </p:cNvSpPr>
          <p:nvPr/>
        </p:nvSpPr>
        <p:spPr>
          <a:xfrm>
            <a:off x="812880" y="366185"/>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Demo Topics</a:t>
            </a:r>
            <a:br>
              <a:rPr lang="en-US" dirty="0" smtClean="0"/>
            </a:br>
            <a:r>
              <a:rPr lang="en-US" sz="3600" dirty="0" smtClean="0">
                <a:solidFill>
                  <a:schemeClr val="bg1">
                    <a:lumMod val="50000"/>
                  </a:schemeClr>
                </a:solidFill>
              </a:rPr>
              <a:t>Administrative Tracking</a:t>
            </a:r>
            <a:endParaRPr lang="en-US" sz="3600" dirty="0">
              <a:solidFill>
                <a:schemeClr val="bg1">
                  <a:lumMod val="50000"/>
                </a:schemeClr>
              </a:solidFill>
            </a:endParaRPr>
          </a:p>
        </p:txBody>
      </p:sp>
      <p:sp>
        <p:nvSpPr>
          <p:cNvPr id="20" name="Content Placeholder 1"/>
          <p:cNvSpPr txBox="1">
            <a:spLocks/>
          </p:cNvSpPr>
          <p:nvPr/>
        </p:nvSpPr>
        <p:spPr>
          <a:xfrm>
            <a:off x="812881" y="2027583"/>
            <a:ext cx="12228562" cy="6217007"/>
          </a:xfrm>
          <a:prstGeom prst="rect">
            <a:avLst/>
          </a:prstGeom>
        </p:spPr>
        <p:txBody>
          <a:bodyPr lIns="0" tIns="0" rIns="0" bIns="0" numCol="2">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z="3200" dirty="0"/>
              <a:t>Change Log</a:t>
            </a:r>
          </a:p>
          <a:p>
            <a:pPr marL="106688" indent="0">
              <a:buNone/>
            </a:pPr>
            <a:endParaRPr lang="en-US" sz="3200" dirty="0"/>
          </a:p>
          <a:p>
            <a:r>
              <a:rPr lang="en-US" sz="3200" dirty="0"/>
              <a:t>Setup Log</a:t>
            </a:r>
          </a:p>
          <a:p>
            <a:endParaRPr lang="en-US" sz="3200" dirty="0"/>
          </a:p>
          <a:p>
            <a:r>
              <a:rPr lang="en-US" sz="3200" dirty="0"/>
              <a:t>System Log</a:t>
            </a:r>
          </a:p>
          <a:p>
            <a:pPr lvl="1"/>
            <a:endParaRPr lang="en-US" sz="900" dirty="0"/>
          </a:p>
          <a:p>
            <a:pPr marL="606504" lvl="1" indent="-382250">
              <a:buFont typeface="Wingdings" panose="05000000000000000000" pitchFamily="2" charset="2"/>
              <a:buChar char="§"/>
            </a:pPr>
            <a:endParaRPr lang="en-US" sz="1800" dirty="0" smtClean="0"/>
          </a:p>
          <a:p>
            <a:pPr marL="224254" lvl="1" indent="0">
              <a:buNone/>
            </a:pPr>
            <a:endParaRPr lang="en-US" sz="1800" dirty="0" smtClean="0"/>
          </a:p>
          <a:p>
            <a:pPr marL="606504" lvl="1" indent="-382250">
              <a:buFont typeface="Wingdings" panose="05000000000000000000" pitchFamily="2" charset="2"/>
              <a:buChar char="§"/>
            </a:pPr>
            <a:endParaRPr lang="en-US" sz="1800" dirty="0" smtClean="0"/>
          </a:p>
          <a:p>
            <a:pPr marL="606504" lvl="1" indent="-382250">
              <a:buFont typeface="Wingdings" panose="05000000000000000000" pitchFamily="2" charset="2"/>
              <a:buChar char="§"/>
            </a:pPr>
            <a:endParaRPr lang="en-US" sz="1800" dirty="0"/>
          </a:p>
          <a:p>
            <a:pPr marL="1317712" lvl="2" indent="-382250">
              <a:buFont typeface="Wingdings" panose="05000000000000000000" pitchFamily="2" charset="2"/>
              <a:buChar char="§"/>
            </a:pPr>
            <a:endParaRPr lang="en-US" sz="1400" dirty="0" smtClean="0"/>
          </a:p>
          <a:p>
            <a:endParaRPr lang="en-US" dirty="0"/>
          </a:p>
        </p:txBody>
      </p:sp>
      <p:pic>
        <p:nvPicPr>
          <p:cNvPr id="3" name="Picture 2"/>
          <p:cNvPicPr>
            <a:picLocks noChangeAspect="1"/>
          </p:cNvPicPr>
          <p:nvPr/>
        </p:nvPicPr>
        <p:blipFill>
          <a:blip r:embed="rId3"/>
          <a:stretch>
            <a:fillRect/>
          </a:stretch>
        </p:blipFill>
        <p:spPr>
          <a:xfrm>
            <a:off x="2630465" y="4504906"/>
            <a:ext cx="8238633" cy="4207274"/>
          </a:xfrm>
          <a:prstGeom prst="rect">
            <a:avLst/>
          </a:prstGeom>
        </p:spPr>
      </p:pic>
      <p:pic>
        <p:nvPicPr>
          <p:cNvPr id="2" name="Picture 1"/>
          <p:cNvPicPr>
            <a:picLocks noChangeAspect="1"/>
          </p:cNvPicPr>
          <p:nvPr/>
        </p:nvPicPr>
        <p:blipFill>
          <a:blip r:embed="rId4"/>
          <a:stretch>
            <a:fillRect/>
          </a:stretch>
        </p:blipFill>
        <p:spPr>
          <a:xfrm>
            <a:off x="6339058" y="1313566"/>
            <a:ext cx="6199969" cy="1946569"/>
          </a:xfrm>
          <a:prstGeom prst="rect">
            <a:avLst/>
          </a:prstGeom>
        </p:spPr>
      </p:pic>
    </p:spTree>
    <p:extLst>
      <p:ext uri="{BB962C8B-B14F-4D97-AF65-F5344CB8AC3E}">
        <p14:creationId xmlns:p14="http://schemas.microsoft.com/office/powerpoint/2010/main" val="34503747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Exercises 12 - 13</a:t>
            </a:r>
            <a:endParaRPr lang="en-US" dirty="0">
              <a:solidFill>
                <a:schemeClr val="tx1"/>
              </a:solidFill>
            </a:endParaRPr>
          </a:p>
        </p:txBody>
      </p:sp>
      <p:grpSp>
        <p:nvGrpSpPr>
          <p:cNvPr id="3" name="Group 2"/>
          <p:cNvGrpSpPr/>
          <p:nvPr/>
        </p:nvGrpSpPr>
        <p:grpSpPr>
          <a:xfrm>
            <a:off x="11610156" y="215641"/>
            <a:ext cx="4378175" cy="930153"/>
            <a:chOff x="11610156" y="215641"/>
            <a:chExt cx="4378175" cy="930153"/>
          </a:xfrm>
        </p:grpSpPr>
        <p:sp>
          <p:nvSpPr>
            <p:cNvPr id="4" name="Rectangle 3"/>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5" name="Rectangle 4"/>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6" name="Rectangle 5"/>
            <p:cNvSpPr/>
            <p:nvPr/>
          </p:nvSpPr>
          <p:spPr>
            <a:xfrm>
              <a:off x="12851290"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7" name="Rectangle 6"/>
            <p:cNvSpPr/>
            <p:nvPr/>
          </p:nvSpPr>
          <p:spPr>
            <a:xfrm>
              <a:off x="13912114" y="322849"/>
              <a:ext cx="860375" cy="715736"/>
            </a:xfrm>
            <a:prstGeom prst="rect">
              <a:avLst/>
            </a:prstGeom>
            <a:solidFill>
              <a:schemeClr val="bg1"/>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8" name="Rectangle 7"/>
            <p:cNvSpPr/>
            <p:nvPr/>
          </p:nvSpPr>
          <p:spPr>
            <a:xfrm>
              <a:off x="14972939"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Tree>
    <p:extLst>
      <p:ext uri="{BB962C8B-B14F-4D97-AF65-F5344CB8AC3E}">
        <p14:creationId xmlns:p14="http://schemas.microsoft.com/office/powerpoint/2010/main" val="27626268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txBox="1">
            <a:spLocks/>
          </p:cNvSpPr>
          <p:nvPr/>
        </p:nvSpPr>
        <p:spPr>
          <a:xfrm>
            <a:off x="812880" y="325270"/>
            <a:ext cx="14631829" cy="1237328"/>
          </a:xfrm>
          <a:prstGeom prst="rect">
            <a:avLst/>
          </a:prstGeom>
        </p:spPr>
        <p:txBody>
          <a:bodyPr lIns="0" tIns="0" rIns="0" bIns="0" anchor="t" anchorCtr="0">
            <a:noAutofit/>
          </a:bodyPr>
          <a:lstStyle>
            <a:lvl1pPr algn="l" defTabSz="812810" rtl="0" eaLnBrk="1" latinLnBrk="0" hangingPunct="1">
              <a:spcBef>
                <a:spcPct val="0"/>
              </a:spcBef>
              <a:buNone/>
              <a:defRPr sz="4500" b="1" i="0" kern="1200" baseline="0">
                <a:solidFill>
                  <a:schemeClr val="accent5"/>
                </a:solidFill>
                <a:latin typeface="Arial" panose="020B0604020202020204" pitchFamily="34" charset="0"/>
                <a:ea typeface="+mj-ea"/>
                <a:cs typeface="Arial" panose="020B0604020202020204" pitchFamily="34" charset="0"/>
              </a:defRPr>
            </a:lvl1pPr>
          </a:lstStyle>
          <a:p>
            <a:r>
              <a:rPr lang="en-US" dirty="0" smtClean="0"/>
              <a:t>Review</a:t>
            </a:r>
            <a:br>
              <a:rPr lang="en-US" dirty="0" smtClean="0"/>
            </a:br>
            <a:r>
              <a:rPr lang="en-US" sz="3600" dirty="0" smtClean="0">
                <a:solidFill>
                  <a:schemeClr val="bg1">
                    <a:lumMod val="50000"/>
                  </a:schemeClr>
                </a:solidFill>
              </a:rPr>
              <a:t>Site Administration</a:t>
            </a:r>
            <a:endParaRPr lang="en-US" sz="3600" dirty="0">
              <a:solidFill>
                <a:schemeClr val="bg1">
                  <a:lumMod val="50000"/>
                </a:schemeClr>
              </a:solidFill>
            </a:endParaRPr>
          </a:p>
        </p:txBody>
      </p:sp>
      <p:grpSp>
        <p:nvGrpSpPr>
          <p:cNvPr id="10" name="Group 9"/>
          <p:cNvGrpSpPr/>
          <p:nvPr/>
        </p:nvGrpSpPr>
        <p:grpSpPr>
          <a:xfrm>
            <a:off x="11610156" y="218062"/>
            <a:ext cx="4378175" cy="930153"/>
            <a:chOff x="11610156" y="215641"/>
            <a:chExt cx="4378175" cy="930153"/>
          </a:xfrm>
        </p:grpSpPr>
        <p:sp>
          <p:nvSpPr>
            <p:cNvPr id="11" name="Rectangle 10"/>
            <p:cNvSpPr/>
            <p:nvPr/>
          </p:nvSpPr>
          <p:spPr>
            <a:xfrm>
              <a:off x="11610156" y="215641"/>
              <a:ext cx="4378175" cy="93015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t"/>
            <a:lstStyle/>
            <a:p>
              <a:pPr algn="ctr"/>
              <a:endParaRPr lang="en-US" sz="1600" dirty="0"/>
            </a:p>
          </p:txBody>
        </p:sp>
        <p:sp>
          <p:nvSpPr>
            <p:cNvPr id="12" name="Rectangle 11"/>
            <p:cNvSpPr/>
            <p:nvPr/>
          </p:nvSpPr>
          <p:spPr>
            <a:xfrm>
              <a:off x="11790466"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Teach</a:t>
              </a:r>
            </a:p>
            <a:p>
              <a:pPr algn="ctr"/>
              <a:r>
                <a:rPr lang="en-US" sz="1100" dirty="0" smtClean="0"/>
                <a:t>(Slides)</a:t>
              </a:r>
              <a:endParaRPr lang="en-US" sz="1100" dirty="0"/>
            </a:p>
          </p:txBody>
        </p:sp>
        <p:sp>
          <p:nvSpPr>
            <p:cNvPr id="13" name="Rectangle 12"/>
            <p:cNvSpPr/>
            <p:nvPr/>
          </p:nvSpPr>
          <p:spPr>
            <a:xfrm>
              <a:off x="12851290"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Show</a:t>
              </a:r>
            </a:p>
            <a:p>
              <a:pPr algn="ctr"/>
              <a:r>
                <a:rPr lang="en-US" sz="1100" dirty="0" smtClean="0"/>
                <a:t>(Demo)</a:t>
              </a:r>
              <a:endParaRPr lang="en-US" sz="1100" dirty="0"/>
            </a:p>
          </p:txBody>
        </p:sp>
        <p:sp>
          <p:nvSpPr>
            <p:cNvPr id="14" name="Rectangle 13"/>
            <p:cNvSpPr/>
            <p:nvPr/>
          </p:nvSpPr>
          <p:spPr>
            <a:xfrm>
              <a:off x="13912114" y="322849"/>
              <a:ext cx="860375" cy="715736"/>
            </a:xfrm>
            <a:prstGeom prst="rect">
              <a:avLst/>
            </a:prstGeom>
            <a:solidFill>
              <a:schemeClr val="accent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Do</a:t>
              </a:r>
            </a:p>
            <a:p>
              <a:pPr algn="ctr"/>
              <a:r>
                <a:rPr lang="en-US" sz="1050" dirty="0" smtClean="0"/>
                <a:t>(Exercises)</a:t>
              </a:r>
              <a:endParaRPr lang="en-US" sz="1050" dirty="0"/>
            </a:p>
          </p:txBody>
        </p:sp>
        <p:sp>
          <p:nvSpPr>
            <p:cNvPr id="15" name="Rectangle 14"/>
            <p:cNvSpPr/>
            <p:nvPr/>
          </p:nvSpPr>
          <p:spPr>
            <a:xfrm>
              <a:off x="14972939" y="322849"/>
              <a:ext cx="860375" cy="715736"/>
            </a:xfrm>
            <a:prstGeom prst="rect">
              <a:avLst/>
            </a:prstGeom>
            <a:solidFill>
              <a:schemeClr val="bg1"/>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Review</a:t>
              </a:r>
            </a:p>
            <a:p>
              <a:pPr algn="ctr"/>
              <a:r>
                <a:rPr lang="en-US" sz="1100" dirty="0" smtClean="0"/>
                <a:t>(Q&amp;A)</a:t>
              </a:r>
              <a:endParaRPr lang="en-US" sz="1100" dirty="0"/>
            </a:p>
          </p:txBody>
        </p:sp>
      </p:grpSp>
      <p:sp>
        <p:nvSpPr>
          <p:cNvPr id="2" name="Content Placeholder 1"/>
          <p:cNvSpPr>
            <a:spLocks noGrp="1"/>
          </p:cNvSpPr>
          <p:nvPr>
            <p:ph idx="1"/>
          </p:nvPr>
        </p:nvSpPr>
        <p:spPr/>
        <p:txBody>
          <a:bodyPr/>
          <a:lstStyle/>
          <a:p>
            <a:r>
              <a:rPr lang="en-US" dirty="0" smtClean="0"/>
              <a:t>Workspace </a:t>
            </a:r>
            <a:r>
              <a:rPr lang="en-US" dirty="0"/>
              <a:t>Administration </a:t>
            </a:r>
            <a:r>
              <a:rPr lang="en-US" dirty="0" smtClean="0"/>
              <a:t>Overview</a:t>
            </a:r>
            <a:endParaRPr lang="en-US" dirty="0"/>
          </a:p>
          <a:p>
            <a:r>
              <a:rPr lang="en-US" dirty="0" smtClean="0"/>
              <a:t>Managing User Security</a:t>
            </a:r>
          </a:p>
          <a:p>
            <a:pPr lvl="1"/>
            <a:r>
              <a:rPr lang="en-US" dirty="0" smtClean="0"/>
              <a:t>Users</a:t>
            </a:r>
          </a:p>
          <a:p>
            <a:pPr lvl="1"/>
            <a:r>
              <a:rPr lang="en-US" dirty="0" smtClean="0"/>
              <a:t>Groups</a:t>
            </a:r>
          </a:p>
          <a:p>
            <a:pPr lvl="1"/>
            <a:r>
              <a:rPr lang="en-US" dirty="0"/>
              <a:t>Permissions </a:t>
            </a:r>
            <a:r>
              <a:rPr lang="en-US" dirty="0" smtClean="0"/>
              <a:t>&amp; Roles</a:t>
            </a:r>
          </a:p>
          <a:p>
            <a:r>
              <a:rPr lang="en-US" dirty="0" smtClean="0"/>
              <a:t>Building Sections, Fields, and Tabs</a:t>
            </a:r>
          </a:p>
          <a:p>
            <a:r>
              <a:rPr lang="en-US" dirty="0" smtClean="0"/>
              <a:t>Building a Workflow</a:t>
            </a:r>
          </a:p>
          <a:p>
            <a:r>
              <a:rPr lang="en-US" dirty="0" smtClean="0"/>
              <a:t>Site Setup</a:t>
            </a:r>
          </a:p>
          <a:p>
            <a:r>
              <a:rPr lang="en-US" dirty="0" smtClean="0"/>
              <a:t>Administrative Tracking</a:t>
            </a:r>
          </a:p>
          <a:p>
            <a:pPr marL="106688" indent="0">
              <a:buNone/>
            </a:pPr>
            <a:endParaRPr lang="en-US" dirty="0" smtClean="0"/>
          </a:p>
        </p:txBody>
      </p:sp>
    </p:spTree>
    <p:extLst>
      <p:ext uri="{BB962C8B-B14F-4D97-AF65-F5344CB8AC3E}">
        <p14:creationId xmlns:p14="http://schemas.microsoft.com/office/powerpoint/2010/main" val="4313593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10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Store</a:t>
            </a:r>
            <a:endParaRPr lang="en-US" dirty="0"/>
          </a:p>
        </p:txBody>
      </p:sp>
      <p:sp>
        <p:nvSpPr>
          <p:cNvPr id="4" name="Content Placeholder 1"/>
          <p:cNvSpPr txBox="1">
            <a:spLocks/>
          </p:cNvSpPr>
          <p:nvPr/>
        </p:nvSpPr>
        <p:spPr>
          <a:xfrm>
            <a:off x="812879" y="1348740"/>
            <a:ext cx="14631829" cy="141732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Autodesk </a:t>
            </a:r>
            <a:r>
              <a:rPr lang="en-US" sz="2800" dirty="0" smtClean="0"/>
              <a:t>Fusion Lifecycle </a:t>
            </a:r>
            <a:r>
              <a:rPr lang="en-US" sz="2800" dirty="0"/>
              <a:t>Apps are </a:t>
            </a:r>
            <a:r>
              <a:rPr lang="en-US" sz="2800" b="1" dirty="0">
                <a:solidFill>
                  <a:srgbClr val="C00000"/>
                </a:solidFill>
              </a:rPr>
              <a:t>collections of workspaces </a:t>
            </a:r>
            <a:r>
              <a:rPr lang="en-US" sz="2800" dirty="0" smtClean="0"/>
              <a:t>that </a:t>
            </a:r>
            <a:r>
              <a:rPr lang="en-US" sz="2800" dirty="0"/>
              <a:t>work together to </a:t>
            </a:r>
            <a:r>
              <a:rPr lang="en-US" sz="2800" dirty="0" smtClean="0"/>
              <a:t>perform </a:t>
            </a:r>
            <a:r>
              <a:rPr lang="en-US" sz="2800" dirty="0"/>
              <a:t>business functions. The apps get you </a:t>
            </a:r>
            <a:r>
              <a:rPr lang="en-US" sz="2800" b="1" dirty="0">
                <a:solidFill>
                  <a:srgbClr val="C00000"/>
                </a:solidFill>
              </a:rPr>
              <a:t>up and running quickly </a:t>
            </a:r>
            <a:r>
              <a:rPr lang="en-US" sz="2800" dirty="0"/>
              <a:t>with best-practice processes that are ready to use as delivered or that you can fully </a:t>
            </a:r>
            <a:r>
              <a:rPr lang="en-US" sz="2800" b="1" dirty="0">
                <a:solidFill>
                  <a:srgbClr val="C00000"/>
                </a:solidFill>
              </a:rPr>
              <a:t>configure to meet your exact needs.</a:t>
            </a:r>
          </a:p>
        </p:txBody>
      </p:sp>
      <p:pic>
        <p:nvPicPr>
          <p:cNvPr id="5" name="Picture 4"/>
          <p:cNvPicPr>
            <a:picLocks noChangeAspect="1"/>
          </p:cNvPicPr>
          <p:nvPr/>
        </p:nvPicPr>
        <p:blipFill>
          <a:blip r:embed="rId2"/>
          <a:stretch>
            <a:fillRect/>
          </a:stretch>
        </p:blipFill>
        <p:spPr>
          <a:xfrm>
            <a:off x="812879" y="3131820"/>
            <a:ext cx="8137172" cy="5234940"/>
          </a:xfrm>
          <a:prstGeom prst="rect">
            <a:avLst/>
          </a:prstGeom>
          <a:ln>
            <a:solidFill>
              <a:schemeClr val="bg1">
                <a:lumMod val="85000"/>
              </a:schemeClr>
            </a:solidFill>
          </a:ln>
        </p:spPr>
      </p:pic>
      <p:sp>
        <p:nvSpPr>
          <p:cNvPr id="6" name="Content Placeholder 1"/>
          <p:cNvSpPr txBox="1">
            <a:spLocks/>
          </p:cNvSpPr>
          <p:nvPr/>
        </p:nvSpPr>
        <p:spPr>
          <a:xfrm>
            <a:off x="9692640" y="3131820"/>
            <a:ext cx="5577840" cy="5238727"/>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lnSpc>
                <a:spcPct val="150000"/>
              </a:lnSpc>
              <a:buNone/>
            </a:pPr>
            <a:r>
              <a:rPr lang="en-US" sz="2800" b="1" dirty="0" smtClean="0"/>
              <a:t>Sample Apps:</a:t>
            </a:r>
          </a:p>
          <a:p>
            <a:pPr>
              <a:lnSpc>
                <a:spcPct val="150000"/>
              </a:lnSpc>
            </a:pPr>
            <a:r>
              <a:rPr lang="en-US" sz="2400" dirty="0" smtClean="0"/>
              <a:t>Engineering Product Management</a:t>
            </a:r>
          </a:p>
          <a:p>
            <a:pPr>
              <a:lnSpc>
                <a:spcPct val="150000"/>
              </a:lnSpc>
            </a:pPr>
            <a:r>
              <a:rPr lang="en-US" sz="2400" dirty="0" smtClean="0"/>
              <a:t>Program Management</a:t>
            </a:r>
          </a:p>
          <a:p>
            <a:pPr>
              <a:lnSpc>
                <a:spcPct val="150000"/>
              </a:lnSpc>
            </a:pPr>
            <a:r>
              <a:rPr lang="en-US" sz="2400" dirty="0" smtClean="0"/>
              <a:t>Supplier Management</a:t>
            </a:r>
          </a:p>
          <a:p>
            <a:pPr>
              <a:lnSpc>
                <a:spcPct val="150000"/>
              </a:lnSpc>
            </a:pPr>
            <a:r>
              <a:rPr lang="en-US" sz="2400" dirty="0" smtClean="0"/>
              <a:t>Quality Management</a:t>
            </a:r>
          </a:p>
          <a:p>
            <a:pPr>
              <a:lnSpc>
                <a:spcPct val="150000"/>
              </a:lnSpc>
            </a:pPr>
            <a:r>
              <a:rPr lang="en-US" sz="2400" dirty="0" smtClean="0"/>
              <a:t>Engineering Change Management</a:t>
            </a:r>
          </a:p>
          <a:p>
            <a:pPr>
              <a:lnSpc>
                <a:spcPct val="150000"/>
              </a:lnSpc>
            </a:pPr>
            <a:r>
              <a:rPr lang="en-US" sz="2400" dirty="0" smtClean="0"/>
              <a:t>New Product Introduction (NPI)</a:t>
            </a:r>
          </a:p>
          <a:p>
            <a:pPr>
              <a:lnSpc>
                <a:spcPct val="150000"/>
              </a:lnSpc>
            </a:pPr>
            <a:r>
              <a:rPr lang="en-US" sz="2400" dirty="0" smtClean="0"/>
              <a:t>Document Control</a:t>
            </a:r>
          </a:p>
          <a:p>
            <a:pPr>
              <a:lnSpc>
                <a:spcPct val="150000"/>
              </a:lnSpc>
            </a:pPr>
            <a:r>
              <a:rPr lang="en-US" sz="2400" dirty="0" smtClean="0"/>
              <a:t>Field Service Report</a:t>
            </a:r>
            <a:endParaRPr lang="en-US" sz="2400" dirty="0"/>
          </a:p>
        </p:txBody>
      </p:sp>
    </p:spTree>
    <p:extLst>
      <p:ext uri="{BB962C8B-B14F-4D97-AF65-F5344CB8AC3E}">
        <p14:creationId xmlns:p14="http://schemas.microsoft.com/office/powerpoint/2010/main" val="1471514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
          <p:cNvSpPr txBox="1">
            <a:spLocks/>
          </p:cNvSpPr>
          <p:nvPr/>
        </p:nvSpPr>
        <p:spPr>
          <a:xfrm>
            <a:off x="812880" y="1749286"/>
            <a:ext cx="14254841" cy="6639339"/>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b="1" dirty="0" smtClean="0"/>
              <a:t>1 Basic Workspace</a:t>
            </a:r>
          </a:p>
          <a:p>
            <a:pPr marL="106688" indent="0">
              <a:buNone/>
            </a:pPr>
            <a:r>
              <a:rPr lang="en-US" sz="2400" b="1" dirty="0" smtClean="0">
                <a:solidFill>
                  <a:srgbClr val="C00000"/>
                </a:solidFill>
              </a:rPr>
              <a:t>Manage data </a:t>
            </a:r>
            <a:r>
              <a:rPr lang="en-US" sz="2400" dirty="0">
                <a:solidFill>
                  <a:schemeClr val="bg1">
                    <a:lumMod val="50000"/>
                  </a:schemeClr>
                </a:solidFill>
              </a:rPr>
              <a:t>without workflow</a:t>
            </a:r>
            <a:r>
              <a:rPr lang="en-US" sz="2400" dirty="0" smtClean="0">
                <a:solidFill>
                  <a:schemeClr val="bg1">
                    <a:lumMod val="50000"/>
                  </a:schemeClr>
                </a:solidFill>
              </a:rPr>
              <a:t>.</a:t>
            </a:r>
          </a:p>
          <a:p>
            <a:pPr marL="106688" indent="0">
              <a:buNone/>
            </a:pPr>
            <a:endParaRPr lang="en-US" sz="1600" dirty="0" smtClean="0">
              <a:solidFill>
                <a:schemeClr val="bg1">
                  <a:lumMod val="50000"/>
                </a:schemeClr>
              </a:solidFill>
            </a:endParaRPr>
          </a:p>
          <a:p>
            <a:pPr marL="106688" indent="0">
              <a:buNone/>
            </a:pPr>
            <a:r>
              <a:rPr lang="en-US" sz="2800" b="1" dirty="0" smtClean="0"/>
              <a:t>2 Basic </a:t>
            </a:r>
            <a:r>
              <a:rPr lang="en-US" sz="2800" b="1" dirty="0"/>
              <a:t>Workspace with </a:t>
            </a:r>
            <a:r>
              <a:rPr lang="en-US" sz="2800" b="1" dirty="0" smtClean="0"/>
              <a:t>Workflow</a:t>
            </a:r>
          </a:p>
          <a:p>
            <a:pPr marL="106688" indent="0">
              <a:buNone/>
            </a:pPr>
            <a:r>
              <a:rPr lang="en-US" sz="2400" dirty="0" smtClean="0">
                <a:solidFill>
                  <a:schemeClr val="bg1">
                    <a:lumMod val="50000"/>
                  </a:schemeClr>
                </a:solidFill>
              </a:rPr>
              <a:t>Manage data </a:t>
            </a:r>
            <a:r>
              <a:rPr lang="en-US" sz="2400" b="1" dirty="0">
                <a:solidFill>
                  <a:srgbClr val="C00000"/>
                </a:solidFill>
              </a:rPr>
              <a:t>with workflow. </a:t>
            </a:r>
            <a:endParaRPr lang="en-US" sz="2400" b="1" dirty="0" smtClean="0">
              <a:solidFill>
                <a:srgbClr val="C00000"/>
              </a:solidFill>
            </a:endParaRPr>
          </a:p>
          <a:p>
            <a:pPr marL="106688" indent="0">
              <a:buNone/>
            </a:pPr>
            <a:endParaRPr lang="en-US" sz="1600" dirty="0" smtClean="0"/>
          </a:p>
          <a:p>
            <a:pPr marL="106688" indent="0">
              <a:buNone/>
            </a:pPr>
            <a:r>
              <a:rPr lang="en-US" sz="2800" b="1" dirty="0" smtClean="0"/>
              <a:t>3 Revision-Controlled </a:t>
            </a:r>
            <a:r>
              <a:rPr lang="en-US" sz="2800" b="1" dirty="0"/>
              <a:t>Workspace </a:t>
            </a:r>
            <a:endParaRPr lang="en-US" sz="2800" b="1" dirty="0" smtClean="0"/>
          </a:p>
          <a:p>
            <a:pPr marL="106688" indent="0">
              <a:buNone/>
            </a:pPr>
            <a:r>
              <a:rPr lang="en-US" sz="2400" dirty="0" smtClean="0">
                <a:solidFill>
                  <a:schemeClr val="bg1">
                    <a:lumMod val="50000"/>
                  </a:schemeClr>
                </a:solidFill>
              </a:rPr>
              <a:t>Manage </a:t>
            </a:r>
            <a:r>
              <a:rPr lang="en-US" sz="2400" dirty="0">
                <a:solidFill>
                  <a:schemeClr val="bg1">
                    <a:lumMod val="50000"/>
                  </a:schemeClr>
                </a:solidFill>
              </a:rPr>
              <a:t>the lifecycle of products or </a:t>
            </a:r>
            <a:r>
              <a:rPr lang="en-US" sz="2400" dirty="0" smtClean="0">
                <a:solidFill>
                  <a:schemeClr val="bg1">
                    <a:lumMod val="50000"/>
                  </a:schemeClr>
                </a:solidFill>
              </a:rPr>
              <a:t>parts, where </a:t>
            </a:r>
            <a:r>
              <a:rPr lang="en-US" sz="2400" b="1" dirty="0" smtClean="0">
                <a:solidFill>
                  <a:srgbClr val="C00000"/>
                </a:solidFill>
              </a:rPr>
              <a:t>items have lifecycle </a:t>
            </a:r>
            <a:r>
              <a:rPr lang="en-US" sz="2400" b="1" dirty="0">
                <a:solidFill>
                  <a:srgbClr val="C00000"/>
                </a:solidFill>
              </a:rPr>
              <a:t>phases and revisions</a:t>
            </a:r>
            <a:r>
              <a:rPr lang="en-US" sz="2400" b="1" dirty="0" smtClean="0">
                <a:solidFill>
                  <a:srgbClr val="C00000"/>
                </a:solidFill>
              </a:rPr>
              <a:t>.</a:t>
            </a:r>
          </a:p>
          <a:p>
            <a:pPr marL="106688" indent="0">
              <a:buNone/>
            </a:pPr>
            <a:endParaRPr lang="en-US" sz="1600" dirty="0" smtClean="0">
              <a:solidFill>
                <a:schemeClr val="bg1">
                  <a:lumMod val="50000"/>
                </a:schemeClr>
              </a:solidFill>
            </a:endParaRPr>
          </a:p>
          <a:p>
            <a:pPr marL="106688" indent="0">
              <a:buNone/>
            </a:pPr>
            <a:r>
              <a:rPr lang="en-US" sz="2800" b="1" dirty="0" smtClean="0"/>
              <a:t>4 </a:t>
            </a:r>
            <a:r>
              <a:rPr lang="en-US" sz="2800" b="1" dirty="0" err="1" smtClean="0"/>
              <a:t>Revisioning</a:t>
            </a:r>
            <a:r>
              <a:rPr lang="en-US" sz="2800" b="1" dirty="0" smtClean="0"/>
              <a:t> </a:t>
            </a:r>
            <a:r>
              <a:rPr lang="en-US" sz="2800" b="1" dirty="0"/>
              <a:t>Workspace </a:t>
            </a:r>
            <a:endParaRPr lang="en-US" sz="2800" b="1" dirty="0" smtClean="0"/>
          </a:p>
          <a:p>
            <a:pPr marL="106688" indent="0">
              <a:buNone/>
            </a:pPr>
            <a:r>
              <a:rPr lang="en-US" sz="2400" dirty="0" smtClean="0">
                <a:solidFill>
                  <a:schemeClr val="bg1">
                    <a:lumMod val="50000"/>
                  </a:schemeClr>
                </a:solidFill>
              </a:rPr>
              <a:t>Use </a:t>
            </a:r>
            <a:r>
              <a:rPr lang="en-US" sz="2400" dirty="0">
                <a:solidFill>
                  <a:schemeClr val="bg1">
                    <a:lumMod val="50000"/>
                  </a:schemeClr>
                </a:solidFill>
              </a:rPr>
              <a:t>this type of workspace to control </a:t>
            </a:r>
            <a:r>
              <a:rPr lang="en-US" sz="2400" b="1" dirty="0">
                <a:solidFill>
                  <a:srgbClr val="C00000"/>
                </a:solidFill>
              </a:rPr>
              <a:t>items in a Revision-Controlled Workspace</a:t>
            </a:r>
            <a:r>
              <a:rPr lang="en-US" sz="2400" b="1" dirty="0" smtClean="0">
                <a:solidFill>
                  <a:srgbClr val="C00000"/>
                </a:solidFill>
              </a:rPr>
              <a:t>.</a:t>
            </a:r>
          </a:p>
          <a:p>
            <a:pPr marL="106688" indent="0">
              <a:buNone/>
            </a:pPr>
            <a:endParaRPr lang="en-US" sz="1600" dirty="0" smtClean="0"/>
          </a:p>
          <a:p>
            <a:pPr marL="106688" indent="0">
              <a:buNone/>
            </a:pPr>
            <a:r>
              <a:rPr lang="en-US" sz="2800" b="1" dirty="0" smtClean="0"/>
              <a:t>5 Supplier </a:t>
            </a:r>
            <a:r>
              <a:rPr lang="en-US" sz="2800" b="1" dirty="0"/>
              <a:t>Management </a:t>
            </a:r>
            <a:endParaRPr lang="en-US" sz="2800" b="1" dirty="0" smtClean="0"/>
          </a:p>
          <a:p>
            <a:pPr marL="106688" indent="0">
              <a:buNone/>
            </a:pPr>
            <a:r>
              <a:rPr lang="en-US" sz="2400" dirty="0" smtClean="0">
                <a:solidFill>
                  <a:schemeClr val="bg1">
                    <a:lumMod val="50000"/>
                  </a:schemeClr>
                </a:solidFill>
              </a:rPr>
              <a:t>Manage suppliers </a:t>
            </a:r>
            <a:r>
              <a:rPr lang="en-US" sz="2400" dirty="0">
                <a:solidFill>
                  <a:schemeClr val="bg1">
                    <a:lumMod val="50000"/>
                  </a:schemeClr>
                </a:solidFill>
              </a:rPr>
              <a:t>for </a:t>
            </a:r>
            <a:r>
              <a:rPr lang="en-US" sz="2400" b="1" dirty="0">
                <a:solidFill>
                  <a:srgbClr val="C00000"/>
                </a:solidFill>
              </a:rPr>
              <a:t>Sourcing and Costing. </a:t>
            </a:r>
            <a:endParaRPr lang="en-US" sz="2400" b="1" dirty="0" smtClean="0">
              <a:solidFill>
                <a:srgbClr val="C00000"/>
              </a:solidFill>
            </a:endParaRPr>
          </a:p>
          <a:p>
            <a:pPr marL="106688" indent="0">
              <a:buNone/>
            </a:pPr>
            <a:endParaRPr lang="en-US" sz="2400" dirty="0" smtClean="0">
              <a:solidFill>
                <a:schemeClr val="bg1">
                  <a:lumMod val="50000"/>
                </a:schemeClr>
              </a:solidFill>
            </a:endParaRPr>
          </a:p>
          <a:p>
            <a:pPr marL="106688" indent="0">
              <a:buNone/>
            </a:pPr>
            <a:r>
              <a:rPr lang="en-US" sz="2800" b="1" dirty="0" smtClean="0"/>
              <a:t>6 Supplier </a:t>
            </a:r>
            <a:r>
              <a:rPr lang="en-US" sz="2800" b="1" dirty="0"/>
              <a:t>Management with Workflow </a:t>
            </a:r>
            <a:endParaRPr lang="en-US" sz="2800" b="1" dirty="0" smtClean="0"/>
          </a:p>
          <a:p>
            <a:pPr marL="106688" indent="0">
              <a:buNone/>
            </a:pPr>
            <a:r>
              <a:rPr lang="en-US" sz="2400" dirty="0" smtClean="0">
                <a:solidFill>
                  <a:schemeClr val="bg1">
                    <a:lumMod val="50000"/>
                  </a:schemeClr>
                </a:solidFill>
              </a:rPr>
              <a:t>Manage </a:t>
            </a:r>
            <a:r>
              <a:rPr lang="en-US" sz="2400" dirty="0">
                <a:solidFill>
                  <a:schemeClr val="bg1">
                    <a:lumMod val="50000"/>
                  </a:schemeClr>
                </a:solidFill>
              </a:rPr>
              <a:t>suppliers for Sourcing and Costing with </a:t>
            </a:r>
            <a:r>
              <a:rPr lang="en-US" sz="2400" b="1" dirty="0">
                <a:solidFill>
                  <a:srgbClr val="C00000"/>
                </a:solidFill>
              </a:rPr>
              <a:t>workflow capabilities.</a:t>
            </a:r>
            <a:endParaRPr lang="en-US" sz="2400" b="1" dirty="0" smtClean="0">
              <a:solidFill>
                <a:srgbClr val="C00000"/>
              </a:solidFill>
            </a:endParaRPr>
          </a:p>
          <a:p>
            <a:pPr marL="224254" lvl="1" indent="0">
              <a:buNone/>
            </a:pPr>
            <a:endParaRPr lang="en-US" sz="1400" dirty="0"/>
          </a:p>
          <a:p>
            <a:pPr marL="1317712" lvl="2" indent="-382250">
              <a:buFont typeface="Wingdings" panose="05000000000000000000" pitchFamily="2" charset="2"/>
              <a:buChar char="§"/>
            </a:pPr>
            <a:endParaRPr lang="en-US" sz="1100" dirty="0" smtClean="0"/>
          </a:p>
          <a:p>
            <a:endParaRPr lang="en-US" sz="4000" dirty="0"/>
          </a:p>
        </p:txBody>
      </p:sp>
      <p:sp>
        <p:nvSpPr>
          <p:cNvPr id="2" name="Title 1"/>
          <p:cNvSpPr>
            <a:spLocks noGrp="1"/>
          </p:cNvSpPr>
          <p:nvPr>
            <p:ph type="title"/>
          </p:nvPr>
        </p:nvSpPr>
        <p:spPr/>
        <p:txBody>
          <a:bodyPr/>
          <a:lstStyle/>
          <a:p>
            <a:r>
              <a:rPr lang="en-US" dirty="0" smtClean="0"/>
              <a:t>Workspace Types</a:t>
            </a:r>
            <a:endParaRPr lang="en-US" dirty="0"/>
          </a:p>
        </p:txBody>
      </p:sp>
    </p:spTree>
    <p:extLst>
      <p:ext uri="{BB962C8B-B14F-4D97-AF65-F5344CB8AC3E}">
        <p14:creationId xmlns:p14="http://schemas.microsoft.com/office/powerpoint/2010/main" val="4317496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2880" y="366185"/>
            <a:ext cx="14631829" cy="779608"/>
          </a:xfrm>
        </p:spPr>
        <p:txBody>
          <a:bodyPr/>
          <a:lstStyle/>
          <a:p>
            <a:r>
              <a:rPr lang="en-US" dirty="0" smtClean="0"/>
              <a:t>Managing a Workspace</a:t>
            </a:r>
            <a:endParaRPr lang="en-US" dirty="0"/>
          </a:p>
        </p:txBody>
      </p:sp>
      <p:sp>
        <p:nvSpPr>
          <p:cNvPr id="2" name="Content Placeholder 1"/>
          <p:cNvSpPr>
            <a:spLocks noGrp="1"/>
          </p:cNvSpPr>
          <p:nvPr>
            <p:ph idx="18"/>
          </p:nvPr>
        </p:nvSpPr>
        <p:spPr>
          <a:xfrm>
            <a:off x="2782957" y="2073147"/>
            <a:ext cx="12661752" cy="4530954"/>
          </a:xfrm>
        </p:spPr>
        <p:txBody>
          <a:bodyPr/>
          <a:lstStyle/>
          <a:p>
            <a:pPr marL="106688" indent="0">
              <a:buNone/>
            </a:pPr>
            <a:r>
              <a:rPr lang="en-GB" sz="3600" b="1" dirty="0" smtClean="0">
                <a:latin typeface="+mn-lt"/>
              </a:rPr>
              <a:t>Clone: </a:t>
            </a:r>
            <a:r>
              <a:rPr lang="en-GB" sz="3600" dirty="0" smtClean="0">
                <a:latin typeface="+mn-lt"/>
              </a:rPr>
              <a:t>Creates a </a:t>
            </a:r>
            <a:r>
              <a:rPr lang="en-GB" sz="3600" dirty="0" smtClean="0">
                <a:solidFill>
                  <a:srgbClr val="C00000"/>
                </a:solidFill>
                <a:latin typeface="+mn-lt"/>
              </a:rPr>
              <a:t>new empty workspace </a:t>
            </a:r>
            <a:r>
              <a:rPr lang="en-GB" sz="3600" dirty="0" smtClean="0">
                <a:latin typeface="+mn-lt"/>
              </a:rPr>
              <a:t>based on </a:t>
            </a:r>
            <a:r>
              <a:rPr lang="en-GB" sz="3600" dirty="0" smtClean="0">
                <a:solidFill>
                  <a:srgbClr val="C00000"/>
                </a:solidFill>
                <a:latin typeface="+mn-lt"/>
              </a:rPr>
              <a:t>source setup</a:t>
            </a:r>
            <a:r>
              <a:rPr lang="en-GB" sz="3600" dirty="0" smtClean="0">
                <a:latin typeface="+mn-lt"/>
              </a:rPr>
              <a:t> without Roles, Workflows or Scripts</a:t>
            </a:r>
          </a:p>
          <a:p>
            <a:endParaRPr lang="en-GB" sz="3600" dirty="0">
              <a:latin typeface="+mn-lt"/>
            </a:endParaRPr>
          </a:p>
          <a:p>
            <a:pPr marL="106688" indent="0">
              <a:buNone/>
            </a:pPr>
            <a:r>
              <a:rPr lang="en-GB" sz="3600" b="1" dirty="0" smtClean="0">
                <a:latin typeface="+mn-lt"/>
              </a:rPr>
              <a:t>Purge: </a:t>
            </a:r>
            <a:r>
              <a:rPr lang="en-GB" sz="3600" dirty="0" smtClean="0">
                <a:solidFill>
                  <a:srgbClr val="C00000"/>
                </a:solidFill>
                <a:latin typeface="+mn-lt"/>
              </a:rPr>
              <a:t>Removes Data from current workspace </a:t>
            </a:r>
            <a:r>
              <a:rPr lang="en-GB" sz="3600" dirty="0" smtClean="0">
                <a:latin typeface="+mn-lt"/>
              </a:rPr>
              <a:t>without touching the setup</a:t>
            </a:r>
          </a:p>
          <a:p>
            <a:endParaRPr lang="en-GB" sz="3600" dirty="0">
              <a:latin typeface="+mn-lt"/>
            </a:endParaRPr>
          </a:p>
          <a:p>
            <a:pPr marL="106688" indent="0">
              <a:buNone/>
            </a:pPr>
            <a:r>
              <a:rPr lang="en-GB" sz="3600" b="1" dirty="0" smtClean="0">
                <a:latin typeface="+mn-lt"/>
              </a:rPr>
              <a:t>Delete: </a:t>
            </a:r>
            <a:r>
              <a:rPr lang="en-GB" sz="3600" dirty="0" smtClean="0">
                <a:solidFill>
                  <a:srgbClr val="C00000"/>
                </a:solidFill>
                <a:latin typeface="+mn-lt"/>
              </a:rPr>
              <a:t>Removes both Setup and the Data</a:t>
            </a:r>
            <a:r>
              <a:rPr lang="en-GB" sz="3600" dirty="0" smtClean="0">
                <a:latin typeface="+mn-lt"/>
              </a:rPr>
              <a:t>, without an option to undo.</a:t>
            </a:r>
            <a:endParaRPr lang="en-US" sz="3600" dirty="0">
              <a:latin typeface="+mn-lt"/>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264" b="17540"/>
          <a:stretch/>
        </p:blipFill>
        <p:spPr bwMode="auto">
          <a:xfrm>
            <a:off x="667105" y="2073147"/>
            <a:ext cx="1665277" cy="463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299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2880" y="366185"/>
            <a:ext cx="14631829" cy="776815"/>
          </a:xfrm>
        </p:spPr>
        <p:txBody>
          <a:bodyPr/>
          <a:lstStyle/>
          <a:p>
            <a:r>
              <a:rPr lang="en-US" dirty="0" smtClean="0"/>
              <a:t>Relationships</a:t>
            </a:r>
            <a:endParaRPr lang="en-US" dirty="0"/>
          </a:p>
        </p:txBody>
      </p:sp>
      <p:sp>
        <p:nvSpPr>
          <p:cNvPr id="4" name="Content Placeholder 1"/>
          <p:cNvSpPr txBox="1">
            <a:spLocks/>
          </p:cNvSpPr>
          <p:nvPr/>
        </p:nvSpPr>
        <p:spPr>
          <a:xfrm>
            <a:off x="812879" y="1348740"/>
            <a:ext cx="14631829" cy="1417320"/>
          </a:xfrm>
          <a:prstGeom prst="rect">
            <a:avLst/>
          </a:prstGeom>
        </p:spPr>
        <p:txBody>
          <a:bodyPr lIns="0" tIns="0" rIns="0" bIns="0">
            <a:noAutofit/>
          </a:bodyPr>
          <a:lstStyle>
            <a:lvl1pPr marL="609608" indent="-502920" algn="l" defTabSz="812810" rtl="0" eaLnBrk="1" latinLnBrk="0" hangingPunct="1">
              <a:spcBef>
                <a:spcPts val="0"/>
              </a:spcBef>
              <a:buClr>
                <a:schemeClr val="accent5"/>
              </a:buClr>
              <a:buSzPct val="100000"/>
              <a:buFont typeface="Wingdings" charset="2"/>
              <a:buChar char="§"/>
              <a:defRPr sz="4500" b="0" i="0" kern="1200" baseline="0">
                <a:solidFill>
                  <a:schemeClr val="tx1"/>
                </a:solidFill>
                <a:latin typeface="Arial" panose="020B0604020202020204" pitchFamily="34" charset="0"/>
                <a:ea typeface="+mn-ea"/>
                <a:cs typeface="Arial" panose="020B0604020202020204" pitchFamily="34" charset="0"/>
              </a:defRPr>
            </a:lvl1pPr>
            <a:lvl2pPr marL="1320817" indent="-457200" algn="l" defTabSz="812810" rtl="0" eaLnBrk="1" latinLnBrk="0" hangingPunct="1">
              <a:spcBef>
                <a:spcPct val="20000"/>
              </a:spcBef>
              <a:buClr>
                <a:schemeClr val="accent5"/>
              </a:buClr>
              <a:buSzPct val="100000"/>
              <a:buFont typeface="Wingdings" charset="2"/>
              <a:buChar char="§"/>
              <a:defRPr sz="3600" b="0" i="0" kern="1200">
                <a:solidFill>
                  <a:schemeClr val="tx1"/>
                </a:solidFill>
                <a:latin typeface="Arial" panose="020B0604020202020204" pitchFamily="34" charset="0"/>
                <a:ea typeface="+mn-ea"/>
                <a:cs typeface="Arial" panose="020B0604020202020204" pitchFamily="34" charset="0"/>
              </a:defRPr>
            </a:lvl2pPr>
            <a:lvl3pPr marL="2032025" indent="-411480" algn="l" defTabSz="812810" rtl="0" eaLnBrk="1" latinLnBrk="0" hangingPunct="1">
              <a:spcBef>
                <a:spcPct val="20000"/>
              </a:spcBef>
              <a:buClr>
                <a:schemeClr val="accent5"/>
              </a:buClr>
              <a:buSzPct val="100000"/>
              <a:buFont typeface="Wingdings" charset="2"/>
              <a:buChar char="§"/>
              <a:defRPr sz="3200" b="0" i="0" kern="1200">
                <a:solidFill>
                  <a:schemeClr val="tx1"/>
                </a:solidFill>
                <a:latin typeface="Arial" panose="020B0604020202020204" pitchFamily="34" charset="0"/>
                <a:ea typeface="+mn-ea"/>
                <a:cs typeface="Arial" panose="020B0604020202020204" pitchFamily="34" charset="0"/>
              </a:defRPr>
            </a:lvl3pPr>
            <a:lvl4pPr marL="2844836" indent="-365760" algn="l" defTabSz="812810" rtl="0" eaLnBrk="1" latinLnBrk="0" hangingPunct="1">
              <a:spcBef>
                <a:spcPct val="20000"/>
              </a:spcBef>
              <a:buClr>
                <a:schemeClr val="accent5"/>
              </a:buClr>
              <a:buSzPct val="100000"/>
              <a:buFont typeface="Wingdings" charset="2"/>
              <a:buChar char="§"/>
              <a:defRPr sz="2700" b="0" i="0" kern="1200">
                <a:solidFill>
                  <a:schemeClr val="tx1"/>
                </a:solidFill>
                <a:latin typeface="Arial" panose="020B0604020202020204" pitchFamily="34" charset="0"/>
                <a:ea typeface="+mn-ea"/>
                <a:cs typeface="Arial" panose="020B0604020202020204" pitchFamily="34" charset="0"/>
              </a:defRPr>
            </a:lvl4pPr>
            <a:lvl5pPr marL="3657646" indent="-320040" algn="l" defTabSz="812810" rtl="0" eaLnBrk="1" latinLnBrk="0" hangingPunct="1">
              <a:spcBef>
                <a:spcPct val="20000"/>
              </a:spcBef>
              <a:buClr>
                <a:schemeClr val="accent5"/>
              </a:buClr>
              <a:buSzPct val="100000"/>
              <a:buFont typeface="Wingdings" charset="2"/>
              <a:buChar char="§"/>
              <a:defRPr sz="2400" b="0" i="0" kern="1200">
                <a:solidFill>
                  <a:schemeClr val="tx1"/>
                </a:solidFill>
                <a:latin typeface="Arial" panose="020B0604020202020204" pitchFamily="34" charset="0"/>
                <a:ea typeface="+mn-ea"/>
                <a:cs typeface="Arial" panose="020B0604020202020204" pitchFamily="34" charset="0"/>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indent="0">
              <a:buNone/>
            </a:pPr>
            <a:r>
              <a:rPr lang="en-US" sz="2800" dirty="0" smtClean="0"/>
              <a:t>Fusion Lifecycle’s </a:t>
            </a:r>
            <a:r>
              <a:rPr lang="en-US" sz="2800" dirty="0"/>
              <a:t>Workspace and Relationship solution allows users to </a:t>
            </a:r>
            <a:r>
              <a:rPr lang="en-US" sz="2800" b="1" dirty="0">
                <a:solidFill>
                  <a:srgbClr val="C00000"/>
                </a:solidFill>
              </a:rPr>
              <a:t>map between many workspaces simultaneously.</a:t>
            </a:r>
          </a:p>
        </p:txBody>
      </p:sp>
      <p:grpSp>
        <p:nvGrpSpPr>
          <p:cNvPr id="7" name="Group 6"/>
          <p:cNvGrpSpPr/>
          <p:nvPr/>
        </p:nvGrpSpPr>
        <p:grpSpPr>
          <a:xfrm>
            <a:off x="3089481" y="3200400"/>
            <a:ext cx="1981423" cy="1882658"/>
            <a:chOff x="1781175" y="1144587"/>
            <a:chExt cx="1524000" cy="1447800"/>
          </a:xfrm>
        </p:grpSpPr>
        <p:sp>
          <p:nvSpPr>
            <p:cNvPr id="8" name="Cube 7"/>
            <p:cNvSpPr/>
            <p:nvPr/>
          </p:nvSpPr>
          <p:spPr bwMode="auto">
            <a:xfrm>
              <a:off x="1781175" y="1144587"/>
              <a:ext cx="1524000" cy="1447800"/>
            </a:xfrm>
            <a:prstGeom prst="cube">
              <a:avLst>
                <a:gd name="adj" fmla="val 4695"/>
              </a:avLst>
            </a:prstGeom>
            <a:solidFill>
              <a:srgbClr val="9955AA">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a:solidFill>
                  <a:srgbClr val="000000"/>
                </a:solidFill>
                <a:latin typeface="Gill Sans" charset="0"/>
                <a:ea typeface="ヒラギノ角ゴ Pro W3" charset="0"/>
                <a:cs typeface="ヒラギノ角ゴ Pro W3" charset="0"/>
                <a:sym typeface="Gill Sans" charset="0"/>
              </a:endParaRPr>
            </a:p>
          </p:txBody>
        </p:sp>
        <p:pic>
          <p:nvPicPr>
            <p:cNvPr id="9" name="Picture 8"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448" y="1600312"/>
              <a:ext cx="509287" cy="409248"/>
            </a:xfrm>
            <a:prstGeom prst="rect">
              <a:avLst/>
            </a:prstGeom>
          </p:spPr>
        </p:pic>
        <p:pic>
          <p:nvPicPr>
            <p:cNvPr id="10" name="Picture 9"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175" y="1600312"/>
              <a:ext cx="509287" cy="409248"/>
            </a:xfrm>
            <a:prstGeom prst="rect">
              <a:avLst/>
            </a:prstGeom>
          </p:spPr>
        </p:pic>
        <p:pic>
          <p:nvPicPr>
            <p:cNvPr id="11" name="Picture 10"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448" y="2053393"/>
              <a:ext cx="509287" cy="409248"/>
            </a:xfrm>
            <a:prstGeom prst="rect">
              <a:avLst/>
            </a:prstGeom>
          </p:spPr>
        </p:pic>
      </p:grpSp>
      <p:grpSp>
        <p:nvGrpSpPr>
          <p:cNvPr id="12" name="Group 11"/>
          <p:cNvGrpSpPr/>
          <p:nvPr/>
        </p:nvGrpSpPr>
        <p:grpSpPr>
          <a:xfrm>
            <a:off x="5178008" y="3200400"/>
            <a:ext cx="1981423" cy="1882658"/>
            <a:chOff x="1781175" y="1144587"/>
            <a:chExt cx="1524000" cy="1447800"/>
          </a:xfrm>
        </p:grpSpPr>
        <p:sp>
          <p:nvSpPr>
            <p:cNvPr id="13" name="Cube 12"/>
            <p:cNvSpPr/>
            <p:nvPr/>
          </p:nvSpPr>
          <p:spPr bwMode="auto">
            <a:xfrm>
              <a:off x="1781175" y="1144587"/>
              <a:ext cx="1524000" cy="1447800"/>
            </a:xfrm>
            <a:prstGeom prst="cube">
              <a:avLst>
                <a:gd name="adj" fmla="val 4695"/>
              </a:avLst>
            </a:prstGeom>
            <a:solidFill>
              <a:srgbClr val="9955AA">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a:solidFill>
                  <a:srgbClr val="000000"/>
                </a:solidFill>
                <a:latin typeface="Gill Sans" charset="0"/>
                <a:ea typeface="ヒラギノ角ゴ Pro W3" charset="0"/>
                <a:cs typeface="ヒラギノ角ゴ Pro W3" charset="0"/>
                <a:sym typeface="Gill Sans" charset="0"/>
              </a:endParaRPr>
            </a:p>
          </p:txBody>
        </p:sp>
        <p:pic>
          <p:nvPicPr>
            <p:cNvPr id="14" name="Picture 13"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448" y="1600312"/>
              <a:ext cx="509287" cy="409248"/>
            </a:xfrm>
            <a:prstGeom prst="rect">
              <a:avLst/>
            </a:prstGeom>
          </p:spPr>
        </p:pic>
        <p:pic>
          <p:nvPicPr>
            <p:cNvPr id="15" name="Picture 14"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175" y="1600312"/>
              <a:ext cx="509287" cy="409248"/>
            </a:xfrm>
            <a:prstGeom prst="rect">
              <a:avLst/>
            </a:prstGeom>
          </p:spPr>
        </p:pic>
        <p:pic>
          <p:nvPicPr>
            <p:cNvPr id="16" name="Picture 15"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429" y="2053393"/>
              <a:ext cx="509287" cy="409248"/>
            </a:xfrm>
            <a:prstGeom prst="rect">
              <a:avLst/>
            </a:prstGeom>
          </p:spPr>
        </p:pic>
      </p:grpSp>
      <p:grpSp>
        <p:nvGrpSpPr>
          <p:cNvPr id="17" name="Group 16"/>
          <p:cNvGrpSpPr/>
          <p:nvPr/>
        </p:nvGrpSpPr>
        <p:grpSpPr>
          <a:xfrm>
            <a:off x="7212982" y="6306920"/>
            <a:ext cx="1033718" cy="1107779"/>
            <a:chOff x="2895600" y="1266253"/>
            <a:chExt cx="7315200" cy="6864555"/>
          </a:xfrm>
        </p:grpSpPr>
        <p:sp>
          <p:nvSpPr>
            <p:cNvPr id="18" name="Cube 17"/>
            <p:cNvSpPr/>
            <p:nvPr/>
          </p:nvSpPr>
          <p:spPr bwMode="auto">
            <a:xfrm>
              <a:off x="2895600" y="1266253"/>
              <a:ext cx="7315200" cy="6864555"/>
            </a:xfrm>
            <a:prstGeom prst="cube">
              <a:avLst>
                <a:gd name="adj" fmla="val 20113"/>
              </a:avLst>
            </a:prstGeom>
            <a:solidFill>
              <a:srgbClr val="FFAA00">
                <a:alpha val="68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a:solidFill>
                  <a:srgbClr val="000000"/>
                </a:solidFill>
                <a:latin typeface="Gill Sans" charset="0"/>
                <a:ea typeface="ヒラギノ角ゴ Pro W3" charset="0"/>
                <a:cs typeface="ヒラギノ角ゴ Pro W3" charset="0"/>
                <a:sym typeface="Gill Sans" charset="0"/>
              </a:endParaRPr>
            </a:p>
          </p:txBody>
        </p:sp>
        <p:cxnSp>
          <p:nvCxnSpPr>
            <p:cNvPr id="19" name="Straight Connector 18"/>
            <p:cNvCxnSpPr/>
            <p:nvPr/>
          </p:nvCxnSpPr>
          <p:spPr bwMode="auto">
            <a:xfrm flipV="1">
              <a:off x="8763000" y="5990653"/>
              <a:ext cx="1447800" cy="1447800"/>
            </a:xfrm>
            <a:prstGeom prst="line">
              <a:avLst/>
            </a:prstGeom>
            <a:solidFill>
              <a:schemeClr val="accent1"/>
            </a:solidFill>
            <a:ln w="25400" cap="flat" cmpd="sng" algn="ctr">
              <a:solidFill>
                <a:schemeClr val="accent1">
                  <a:lumMod val="40000"/>
                  <a:lumOff val="60000"/>
                </a:schemeClr>
              </a:solidFill>
              <a:prstDash val="solid"/>
              <a:round/>
              <a:headEnd type="none" w="med" len="med"/>
              <a:tailEnd type="none" w="med" len="med"/>
            </a:ln>
            <a:effectLst/>
          </p:spPr>
        </p:cxnSp>
        <p:cxnSp>
          <p:nvCxnSpPr>
            <p:cNvPr id="20" name="Straight Connector 19"/>
            <p:cNvCxnSpPr/>
            <p:nvPr/>
          </p:nvCxnSpPr>
          <p:spPr bwMode="auto">
            <a:xfrm>
              <a:off x="2895600" y="7438453"/>
              <a:ext cx="5867400" cy="0"/>
            </a:xfrm>
            <a:prstGeom prst="line">
              <a:avLst/>
            </a:prstGeom>
            <a:solidFill>
              <a:schemeClr val="accent1"/>
            </a:solidFill>
            <a:ln w="25400" cap="flat" cmpd="sng" algn="ctr">
              <a:solidFill>
                <a:schemeClr val="accent1">
                  <a:lumMod val="40000"/>
                  <a:lumOff val="60000"/>
                </a:schemeClr>
              </a:solidFill>
              <a:prstDash val="solid"/>
              <a:round/>
              <a:headEnd type="none" w="med" len="med"/>
              <a:tailEnd type="none" w="med" len="med"/>
            </a:ln>
            <a:effectLst/>
          </p:spPr>
        </p:cxnSp>
        <p:cxnSp>
          <p:nvCxnSpPr>
            <p:cNvPr id="21" name="Straight Connector 20"/>
            <p:cNvCxnSpPr/>
            <p:nvPr/>
          </p:nvCxnSpPr>
          <p:spPr bwMode="auto">
            <a:xfrm>
              <a:off x="2895600" y="6752653"/>
              <a:ext cx="5867400" cy="0"/>
            </a:xfrm>
            <a:prstGeom prst="line">
              <a:avLst/>
            </a:prstGeom>
            <a:solidFill>
              <a:schemeClr val="accent1"/>
            </a:solidFill>
            <a:ln w="25400" cap="flat" cmpd="sng" algn="ctr">
              <a:solidFill>
                <a:schemeClr val="accent1">
                  <a:lumMod val="40000"/>
                  <a:lumOff val="60000"/>
                </a:schemeClr>
              </a:solidFill>
              <a:prstDash val="solid"/>
              <a:round/>
              <a:headEnd type="none" w="med" len="med"/>
              <a:tailEnd type="none" w="med" len="med"/>
            </a:ln>
            <a:effectLst/>
          </p:spPr>
        </p:cxnSp>
        <p:cxnSp>
          <p:nvCxnSpPr>
            <p:cNvPr id="22" name="Straight Connector 21"/>
            <p:cNvCxnSpPr/>
            <p:nvPr/>
          </p:nvCxnSpPr>
          <p:spPr bwMode="auto">
            <a:xfrm flipV="1">
              <a:off x="8763000" y="5304853"/>
              <a:ext cx="1447800" cy="1447800"/>
            </a:xfrm>
            <a:prstGeom prst="line">
              <a:avLst/>
            </a:prstGeom>
            <a:solidFill>
              <a:schemeClr val="accent1"/>
            </a:solidFill>
            <a:ln w="25400" cap="flat" cmpd="sng" algn="ctr">
              <a:solidFill>
                <a:schemeClr val="accent1">
                  <a:lumMod val="40000"/>
                  <a:lumOff val="60000"/>
                </a:schemeClr>
              </a:solidFill>
              <a:prstDash val="solid"/>
              <a:round/>
              <a:headEnd type="none" w="med" len="med"/>
              <a:tailEnd type="none" w="med" len="med"/>
            </a:ln>
            <a:effectLst/>
          </p:spPr>
        </p:cxnSp>
        <p:grpSp>
          <p:nvGrpSpPr>
            <p:cNvPr id="23" name="Group 22"/>
            <p:cNvGrpSpPr/>
            <p:nvPr/>
          </p:nvGrpSpPr>
          <p:grpSpPr>
            <a:xfrm>
              <a:off x="3228975" y="1754187"/>
              <a:ext cx="6629400" cy="4562820"/>
              <a:chOff x="2238375" y="2287587"/>
              <a:chExt cx="7312152" cy="5334000"/>
            </a:xfrm>
            <a:solidFill>
              <a:schemeClr val="accent1">
                <a:lumMod val="75000"/>
                <a:alpha val="68000"/>
              </a:schemeClr>
            </a:solidFill>
          </p:grpSpPr>
          <p:grpSp>
            <p:nvGrpSpPr>
              <p:cNvPr id="24" name="Group 23"/>
              <p:cNvGrpSpPr/>
              <p:nvPr/>
            </p:nvGrpSpPr>
            <p:grpSpPr>
              <a:xfrm>
                <a:off x="2238375" y="5259387"/>
                <a:ext cx="7312152" cy="2362200"/>
                <a:chOff x="3228975" y="1982787"/>
                <a:chExt cx="7312152" cy="2362200"/>
              </a:xfrm>
              <a:grpFill/>
            </p:grpSpPr>
            <p:grpSp>
              <p:nvGrpSpPr>
                <p:cNvPr id="112" name="Group 111"/>
                <p:cNvGrpSpPr/>
                <p:nvPr/>
              </p:nvGrpSpPr>
              <p:grpSpPr>
                <a:xfrm>
                  <a:off x="4371975" y="1982787"/>
                  <a:ext cx="6169152" cy="1219200"/>
                  <a:chOff x="2619375" y="3201987"/>
                  <a:chExt cx="6169152" cy="1219200"/>
                </a:xfrm>
                <a:grpFill/>
              </p:grpSpPr>
              <p:sp>
                <p:nvSpPr>
                  <p:cNvPr id="134" name="Cube 133"/>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35" name="Cube 134"/>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36" name="Cube 135"/>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37" name="Cube 136"/>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38" name="Cube 137"/>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39" name="Cube 138"/>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113" name="Group 112"/>
                <p:cNvGrpSpPr/>
                <p:nvPr/>
              </p:nvGrpSpPr>
              <p:grpSpPr>
                <a:xfrm>
                  <a:off x="3990975" y="2363787"/>
                  <a:ext cx="6169152" cy="1219200"/>
                  <a:chOff x="2619375" y="3201987"/>
                  <a:chExt cx="6169152" cy="1219200"/>
                </a:xfrm>
                <a:grpFill/>
              </p:grpSpPr>
              <p:sp>
                <p:nvSpPr>
                  <p:cNvPr id="128" name="Cube 127"/>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29" name="Cube 128"/>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30" name="Cube 129"/>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31" name="Cube 130"/>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32" name="Cube 131"/>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33" name="Cube 132"/>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114" name="Group 113"/>
                <p:cNvGrpSpPr/>
                <p:nvPr/>
              </p:nvGrpSpPr>
              <p:grpSpPr>
                <a:xfrm>
                  <a:off x="3609975" y="2744787"/>
                  <a:ext cx="6169152" cy="1219200"/>
                  <a:chOff x="2619375" y="3201987"/>
                  <a:chExt cx="6169152" cy="1219200"/>
                </a:xfrm>
                <a:grpFill/>
              </p:grpSpPr>
              <p:sp>
                <p:nvSpPr>
                  <p:cNvPr id="122" name="Cube 121"/>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23" name="Cube 122"/>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24" name="Cube 123"/>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25" name="Cube 124"/>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26" name="Cube 125"/>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27" name="Cube 126"/>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115" name="Group 114"/>
                <p:cNvGrpSpPr/>
                <p:nvPr/>
              </p:nvGrpSpPr>
              <p:grpSpPr>
                <a:xfrm>
                  <a:off x="3228975" y="3125787"/>
                  <a:ext cx="6169152" cy="1219200"/>
                  <a:chOff x="2619375" y="3201987"/>
                  <a:chExt cx="6169152" cy="1219200"/>
                </a:xfrm>
                <a:grpFill/>
              </p:grpSpPr>
              <p:sp>
                <p:nvSpPr>
                  <p:cNvPr id="116" name="Cube 115"/>
                  <p:cNvSpPr/>
                  <p:nvPr/>
                </p:nvSpPr>
                <p:spPr bwMode="auto">
                  <a:xfrm>
                    <a:off x="2619375" y="3201987"/>
                    <a:ext cx="1216152" cy="1216152"/>
                  </a:xfrm>
                  <a:prstGeom prst="cube">
                    <a:avLst/>
                  </a:prstGeom>
                  <a:solidFill>
                    <a:srgbClr val="FFAA0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17" name="Cube 116"/>
                  <p:cNvSpPr/>
                  <p:nvPr/>
                </p:nvSpPr>
                <p:spPr bwMode="auto">
                  <a:xfrm>
                    <a:off x="3609975" y="3205035"/>
                    <a:ext cx="1216152" cy="1216152"/>
                  </a:xfrm>
                  <a:prstGeom prst="cube">
                    <a:avLst/>
                  </a:prstGeom>
                  <a:solidFill>
                    <a:srgbClr val="FFAA0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18" name="Cube 117"/>
                  <p:cNvSpPr/>
                  <p:nvPr/>
                </p:nvSpPr>
                <p:spPr bwMode="auto">
                  <a:xfrm>
                    <a:off x="4600575" y="3201987"/>
                    <a:ext cx="1216152" cy="1216152"/>
                  </a:xfrm>
                  <a:prstGeom prst="cube">
                    <a:avLst/>
                  </a:prstGeom>
                  <a:solidFill>
                    <a:schemeClr val="accent3"/>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19" name="Cube 118"/>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20" name="Cube 119"/>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21" name="Cube 120"/>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grpSp>
            <p:nvGrpSpPr>
              <p:cNvPr id="25" name="Group 24"/>
              <p:cNvGrpSpPr/>
              <p:nvPr/>
            </p:nvGrpSpPr>
            <p:grpSpPr>
              <a:xfrm>
                <a:off x="2238375" y="4268786"/>
                <a:ext cx="7312152" cy="2362200"/>
                <a:chOff x="3228975" y="1982787"/>
                <a:chExt cx="7312152" cy="2362200"/>
              </a:xfrm>
              <a:grpFill/>
            </p:grpSpPr>
            <p:grpSp>
              <p:nvGrpSpPr>
                <p:cNvPr id="84" name="Group 83"/>
                <p:cNvGrpSpPr/>
                <p:nvPr/>
              </p:nvGrpSpPr>
              <p:grpSpPr>
                <a:xfrm>
                  <a:off x="4371975" y="1982787"/>
                  <a:ext cx="6169152" cy="1219200"/>
                  <a:chOff x="2619375" y="3201987"/>
                  <a:chExt cx="6169152" cy="1219200"/>
                </a:xfrm>
                <a:grpFill/>
              </p:grpSpPr>
              <p:sp>
                <p:nvSpPr>
                  <p:cNvPr id="106" name="Cube 105"/>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07" name="Cube 106"/>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08" name="Cube 107"/>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09" name="Cube 108"/>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10" name="Cube 109"/>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11" name="Cube 110"/>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85" name="Group 84"/>
                <p:cNvGrpSpPr/>
                <p:nvPr/>
              </p:nvGrpSpPr>
              <p:grpSpPr>
                <a:xfrm>
                  <a:off x="3990975" y="2363787"/>
                  <a:ext cx="6169152" cy="1219200"/>
                  <a:chOff x="2619375" y="3201987"/>
                  <a:chExt cx="6169152" cy="1219200"/>
                </a:xfrm>
                <a:grpFill/>
              </p:grpSpPr>
              <p:sp>
                <p:nvSpPr>
                  <p:cNvPr id="100" name="Cube 99"/>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01" name="Cube 100"/>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02" name="Cube 101"/>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03" name="Cube 102"/>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04" name="Cube 103"/>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105" name="Cube 104"/>
                  <p:cNvSpPr/>
                  <p:nvPr/>
                </p:nvSpPr>
                <p:spPr bwMode="auto">
                  <a:xfrm>
                    <a:off x="7572375" y="3201987"/>
                    <a:ext cx="1216152" cy="1216152"/>
                  </a:xfrm>
                  <a:prstGeom prst="cube">
                    <a:avLst/>
                  </a:prstGeom>
                  <a:solidFill>
                    <a:srgbClr val="FFFF0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86" name="Group 85"/>
                <p:cNvGrpSpPr/>
                <p:nvPr/>
              </p:nvGrpSpPr>
              <p:grpSpPr>
                <a:xfrm>
                  <a:off x="3609975" y="2744787"/>
                  <a:ext cx="6169152" cy="1219200"/>
                  <a:chOff x="2619375" y="3201987"/>
                  <a:chExt cx="6169152" cy="1219200"/>
                </a:xfrm>
                <a:grpFill/>
              </p:grpSpPr>
              <p:sp>
                <p:nvSpPr>
                  <p:cNvPr id="94" name="Cube 93"/>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95" name="Cube 94"/>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96" name="Cube 95"/>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97" name="Cube 96"/>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98" name="Cube 97"/>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99" name="Cube 98"/>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87" name="Group 86"/>
                <p:cNvGrpSpPr/>
                <p:nvPr/>
              </p:nvGrpSpPr>
              <p:grpSpPr>
                <a:xfrm>
                  <a:off x="3228975" y="3125787"/>
                  <a:ext cx="6169152" cy="1219200"/>
                  <a:chOff x="2619375" y="3201987"/>
                  <a:chExt cx="6169152" cy="1219200"/>
                </a:xfrm>
                <a:grpFill/>
              </p:grpSpPr>
              <p:sp>
                <p:nvSpPr>
                  <p:cNvPr id="88" name="Cube 87"/>
                  <p:cNvSpPr/>
                  <p:nvPr/>
                </p:nvSpPr>
                <p:spPr bwMode="auto">
                  <a:xfrm>
                    <a:off x="2619375" y="3201987"/>
                    <a:ext cx="1216152" cy="1216152"/>
                  </a:xfrm>
                  <a:prstGeom prst="cube">
                    <a:avLst/>
                  </a:prstGeom>
                  <a:solidFill>
                    <a:srgbClr val="FFAA0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89" name="Cube 88"/>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90" name="Cube 89"/>
                  <p:cNvSpPr/>
                  <p:nvPr/>
                </p:nvSpPr>
                <p:spPr bwMode="auto">
                  <a:xfrm>
                    <a:off x="4600575" y="3201987"/>
                    <a:ext cx="1216152" cy="1216152"/>
                  </a:xfrm>
                  <a:prstGeom prst="cube">
                    <a:avLst/>
                  </a:prstGeom>
                  <a:solidFill>
                    <a:schemeClr val="accent3"/>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91" name="Cube 90"/>
                  <p:cNvSpPr/>
                  <p:nvPr/>
                </p:nvSpPr>
                <p:spPr bwMode="auto">
                  <a:xfrm>
                    <a:off x="5591175" y="3205035"/>
                    <a:ext cx="1216152" cy="1216152"/>
                  </a:xfrm>
                  <a:prstGeom prst="cube">
                    <a:avLst/>
                  </a:prstGeom>
                  <a:solidFill>
                    <a:schemeClr val="accent3"/>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92" name="Cube 91"/>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93" name="Cube 92"/>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grpSp>
            <p:nvGrpSpPr>
              <p:cNvPr id="26" name="Group 25"/>
              <p:cNvGrpSpPr/>
              <p:nvPr/>
            </p:nvGrpSpPr>
            <p:grpSpPr>
              <a:xfrm>
                <a:off x="2238375" y="3278187"/>
                <a:ext cx="7312152" cy="2362200"/>
                <a:chOff x="3228975" y="1982787"/>
                <a:chExt cx="7312152" cy="2362200"/>
              </a:xfrm>
              <a:grpFill/>
            </p:grpSpPr>
            <p:grpSp>
              <p:nvGrpSpPr>
                <p:cNvPr id="56" name="Group 55"/>
                <p:cNvGrpSpPr/>
                <p:nvPr/>
              </p:nvGrpSpPr>
              <p:grpSpPr>
                <a:xfrm>
                  <a:off x="4371975" y="1982787"/>
                  <a:ext cx="6169152" cy="1219200"/>
                  <a:chOff x="2619375" y="3201987"/>
                  <a:chExt cx="6169152" cy="1219200"/>
                </a:xfrm>
                <a:grpFill/>
              </p:grpSpPr>
              <p:sp>
                <p:nvSpPr>
                  <p:cNvPr id="78" name="Cube 77"/>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79" name="Cube 78"/>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80" name="Cube 79"/>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81" name="Cube 80"/>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82" name="Cube 81"/>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83" name="Cube 82"/>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57" name="Group 56"/>
                <p:cNvGrpSpPr/>
                <p:nvPr/>
              </p:nvGrpSpPr>
              <p:grpSpPr>
                <a:xfrm>
                  <a:off x="3990975" y="2363787"/>
                  <a:ext cx="6169152" cy="1219200"/>
                  <a:chOff x="2619375" y="3201987"/>
                  <a:chExt cx="6169152" cy="1219200"/>
                </a:xfrm>
                <a:grpFill/>
              </p:grpSpPr>
              <p:sp>
                <p:nvSpPr>
                  <p:cNvPr id="72" name="Cube 71"/>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73" name="Cube 72"/>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74" name="Cube 73"/>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75" name="Cube 74"/>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76" name="Cube 75"/>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77" name="Cube 76"/>
                  <p:cNvSpPr/>
                  <p:nvPr/>
                </p:nvSpPr>
                <p:spPr bwMode="auto">
                  <a:xfrm>
                    <a:off x="7572375" y="3201987"/>
                    <a:ext cx="1216152" cy="1216152"/>
                  </a:xfrm>
                  <a:prstGeom prst="cube">
                    <a:avLst/>
                  </a:prstGeom>
                  <a:solidFill>
                    <a:srgbClr val="FFFF0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58" name="Group 57"/>
                <p:cNvGrpSpPr/>
                <p:nvPr/>
              </p:nvGrpSpPr>
              <p:grpSpPr>
                <a:xfrm>
                  <a:off x="3609975" y="2744787"/>
                  <a:ext cx="6169152" cy="1219200"/>
                  <a:chOff x="2619375" y="3201987"/>
                  <a:chExt cx="6169152" cy="1219200"/>
                </a:xfrm>
                <a:grpFill/>
              </p:grpSpPr>
              <p:sp>
                <p:nvSpPr>
                  <p:cNvPr id="66" name="Cube 65"/>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67" name="Cube 66"/>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68" name="Cube 67"/>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69" name="Cube 68"/>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70" name="Cube 69"/>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71" name="Cube 70"/>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59" name="Group 58"/>
                <p:cNvGrpSpPr/>
                <p:nvPr/>
              </p:nvGrpSpPr>
              <p:grpSpPr>
                <a:xfrm>
                  <a:off x="3228975" y="3125787"/>
                  <a:ext cx="6169152" cy="1219200"/>
                  <a:chOff x="2619375" y="3201987"/>
                  <a:chExt cx="6169152" cy="1219200"/>
                </a:xfrm>
                <a:grpFill/>
              </p:grpSpPr>
              <p:sp>
                <p:nvSpPr>
                  <p:cNvPr id="60" name="Cube 59"/>
                  <p:cNvSpPr/>
                  <p:nvPr/>
                </p:nvSpPr>
                <p:spPr bwMode="auto">
                  <a:xfrm>
                    <a:off x="2619375" y="3201987"/>
                    <a:ext cx="1216152" cy="1216152"/>
                  </a:xfrm>
                  <a:prstGeom prst="cube">
                    <a:avLst/>
                  </a:prstGeom>
                  <a:solidFill>
                    <a:srgbClr val="9955AA"/>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61" name="Cube 60"/>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62" name="Cube 61"/>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63" name="Cube 62"/>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64" name="Cube 63"/>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65" name="Cube 64"/>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grpSp>
            <p:nvGrpSpPr>
              <p:cNvPr id="27" name="Group 26"/>
              <p:cNvGrpSpPr/>
              <p:nvPr/>
            </p:nvGrpSpPr>
            <p:grpSpPr>
              <a:xfrm>
                <a:off x="2238375" y="2287587"/>
                <a:ext cx="7312152" cy="2362200"/>
                <a:chOff x="3228975" y="1982787"/>
                <a:chExt cx="7312152" cy="2362200"/>
              </a:xfrm>
              <a:grpFill/>
            </p:grpSpPr>
            <p:grpSp>
              <p:nvGrpSpPr>
                <p:cNvPr id="28" name="Group 27"/>
                <p:cNvGrpSpPr/>
                <p:nvPr/>
              </p:nvGrpSpPr>
              <p:grpSpPr>
                <a:xfrm>
                  <a:off x="4371975" y="1982787"/>
                  <a:ext cx="6169152" cy="1219200"/>
                  <a:chOff x="2619375" y="3201987"/>
                  <a:chExt cx="6169152" cy="1219200"/>
                </a:xfrm>
                <a:grpFill/>
              </p:grpSpPr>
              <p:sp>
                <p:nvSpPr>
                  <p:cNvPr id="50" name="Cube 49"/>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51" name="Cube 50"/>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52" name="Cube 51"/>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53" name="Cube 52"/>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54" name="Cube 53"/>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55" name="Cube 54"/>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29" name="Group 28"/>
                <p:cNvGrpSpPr/>
                <p:nvPr/>
              </p:nvGrpSpPr>
              <p:grpSpPr>
                <a:xfrm>
                  <a:off x="3990975" y="2363787"/>
                  <a:ext cx="6169152" cy="1219200"/>
                  <a:chOff x="2619375" y="3201987"/>
                  <a:chExt cx="6169152" cy="1219200"/>
                </a:xfrm>
                <a:grpFill/>
              </p:grpSpPr>
              <p:sp>
                <p:nvSpPr>
                  <p:cNvPr id="44" name="Cube 43"/>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45" name="Cube 44"/>
                  <p:cNvSpPr/>
                  <p:nvPr/>
                </p:nvSpPr>
                <p:spPr bwMode="auto">
                  <a:xfrm>
                    <a:off x="3609975" y="3205035"/>
                    <a:ext cx="1216152" cy="1216152"/>
                  </a:xfrm>
                  <a:prstGeom prst="cube">
                    <a:avLst/>
                  </a:prstGeom>
                  <a:solidFill>
                    <a:srgbClr val="9955AA"/>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46" name="Cube 45"/>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47" name="Cube 46"/>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48" name="Cube 47"/>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49" name="Cube 48"/>
                  <p:cNvSpPr/>
                  <p:nvPr/>
                </p:nvSpPr>
                <p:spPr bwMode="auto">
                  <a:xfrm>
                    <a:off x="7572375" y="3201987"/>
                    <a:ext cx="1216152" cy="1216152"/>
                  </a:xfrm>
                  <a:prstGeom prst="cube">
                    <a:avLst/>
                  </a:prstGeom>
                  <a:solidFill>
                    <a:srgbClr val="FFFF0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30" name="Group 29"/>
                <p:cNvGrpSpPr/>
                <p:nvPr/>
              </p:nvGrpSpPr>
              <p:grpSpPr>
                <a:xfrm>
                  <a:off x="3609975" y="2744787"/>
                  <a:ext cx="6169152" cy="1219200"/>
                  <a:chOff x="2619375" y="3201987"/>
                  <a:chExt cx="6169152" cy="1219200"/>
                </a:xfrm>
                <a:grpFill/>
              </p:grpSpPr>
              <p:sp>
                <p:nvSpPr>
                  <p:cNvPr id="38" name="Cube 37"/>
                  <p:cNvSpPr/>
                  <p:nvPr/>
                </p:nvSpPr>
                <p:spPr bwMode="auto">
                  <a:xfrm>
                    <a:off x="2619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39" name="Cube 38"/>
                  <p:cNvSpPr/>
                  <p:nvPr/>
                </p:nvSpPr>
                <p:spPr bwMode="auto">
                  <a:xfrm>
                    <a:off x="36099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40" name="Cube 39"/>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41" name="Cube 40"/>
                  <p:cNvSpPr/>
                  <p:nvPr/>
                </p:nvSpPr>
                <p:spPr bwMode="auto">
                  <a:xfrm>
                    <a:off x="5591175" y="3205035"/>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42" name="Cube 41"/>
                  <p:cNvSpPr/>
                  <p:nvPr/>
                </p:nvSpPr>
                <p:spPr bwMode="auto">
                  <a:xfrm>
                    <a:off x="65817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43" name="Cube 42"/>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nvGrpSpPr>
                <p:cNvPr id="31" name="Group 30"/>
                <p:cNvGrpSpPr/>
                <p:nvPr/>
              </p:nvGrpSpPr>
              <p:grpSpPr>
                <a:xfrm>
                  <a:off x="3228975" y="3125787"/>
                  <a:ext cx="6169152" cy="1219200"/>
                  <a:chOff x="2619375" y="3201987"/>
                  <a:chExt cx="6169152" cy="1219200"/>
                </a:xfrm>
                <a:grpFill/>
              </p:grpSpPr>
              <p:sp>
                <p:nvSpPr>
                  <p:cNvPr id="32" name="Cube 31"/>
                  <p:cNvSpPr/>
                  <p:nvPr/>
                </p:nvSpPr>
                <p:spPr bwMode="auto">
                  <a:xfrm>
                    <a:off x="2619375" y="3201987"/>
                    <a:ext cx="1216152" cy="1216152"/>
                  </a:xfrm>
                  <a:prstGeom prst="cube">
                    <a:avLst/>
                  </a:prstGeom>
                  <a:solidFill>
                    <a:srgbClr val="9955AA"/>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33" name="Cube 32"/>
                  <p:cNvSpPr/>
                  <p:nvPr/>
                </p:nvSpPr>
                <p:spPr bwMode="auto">
                  <a:xfrm>
                    <a:off x="3609975" y="3205035"/>
                    <a:ext cx="1216152" cy="1216152"/>
                  </a:xfrm>
                  <a:prstGeom prst="cube">
                    <a:avLst/>
                  </a:prstGeom>
                  <a:solidFill>
                    <a:srgbClr val="9955AA"/>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34" name="Cube 33"/>
                  <p:cNvSpPr/>
                  <p:nvPr/>
                </p:nvSpPr>
                <p:spPr bwMode="auto">
                  <a:xfrm>
                    <a:off x="46005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35" name="Cube 34"/>
                  <p:cNvSpPr/>
                  <p:nvPr/>
                </p:nvSpPr>
                <p:spPr bwMode="auto">
                  <a:xfrm>
                    <a:off x="5591175" y="3205035"/>
                    <a:ext cx="1216152" cy="1216152"/>
                  </a:xfrm>
                  <a:prstGeom prst="cube">
                    <a:avLst/>
                  </a:prstGeom>
                  <a:solidFill>
                    <a:schemeClr val="accent2"/>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36" name="Cube 35"/>
                  <p:cNvSpPr/>
                  <p:nvPr/>
                </p:nvSpPr>
                <p:spPr bwMode="auto">
                  <a:xfrm>
                    <a:off x="6581775" y="3201987"/>
                    <a:ext cx="1216152" cy="1216152"/>
                  </a:xfrm>
                  <a:prstGeom prst="cube">
                    <a:avLst/>
                  </a:prstGeom>
                  <a:solidFill>
                    <a:schemeClr val="accent2"/>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sp>
                <p:nvSpPr>
                  <p:cNvPr id="37" name="Cube 36"/>
                  <p:cNvSpPr/>
                  <p:nvPr/>
                </p:nvSpPr>
                <p:spPr bwMode="auto">
                  <a:xfrm>
                    <a:off x="7572375" y="3201987"/>
                    <a:ext cx="1216152" cy="1216152"/>
                  </a:xfrm>
                  <a:prstGeom prst="cube">
                    <a:avLst/>
                  </a:prstGeom>
                  <a:grp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u="sng">
                      <a:solidFill>
                        <a:srgbClr val="000000"/>
                      </a:solidFill>
                      <a:latin typeface="Gill Sans" charset="0"/>
                      <a:ea typeface="ヒラギノ角ゴ Pro W3" charset="0"/>
                      <a:cs typeface="ヒラギノ角ゴ Pro W3" charset="0"/>
                      <a:sym typeface="Gill Sans" charset="0"/>
                    </a:endParaRPr>
                  </a:p>
                </p:txBody>
              </p:sp>
            </p:grpSp>
          </p:grpSp>
        </p:grpSp>
      </p:grpSp>
      <p:cxnSp>
        <p:nvCxnSpPr>
          <p:cNvPr id="140" name="Straight Connector 139"/>
          <p:cNvCxnSpPr/>
          <p:nvPr/>
        </p:nvCxnSpPr>
        <p:spPr bwMode="auto">
          <a:xfrm flipH="1" flipV="1">
            <a:off x="8284022" y="7271012"/>
            <a:ext cx="424454" cy="214243"/>
          </a:xfrm>
          <a:prstGeom prst="line">
            <a:avLst/>
          </a:prstGeom>
          <a:solidFill>
            <a:schemeClr val="accent1"/>
          </a:solidFill>
          <a:ln w="25400" cap="flat" cmpd="sng" algn="ctr">
            <a:solidFill>
              <a:srgbClr val="FFCC66"/>
            </a:solidFill>
            <a:prstDash val="dash"/>
            <a:round/>
            <a:headEnd type="none" w="med" len="med"/>
            <a:tailEnd type="none" w="med" len="med"/>
          </a:ln>
          <a:effectLst/>
        </p:spPr>
      </p:cxnSp>
      <p:cxnSp>
        <p:nvCxnSpPr>
          <p:cNvPr id="141" name="Straight Connector 140"/>
          <p:cNvCxnSpPr/>
          <p:nvPr/>
        </p:nvCxnSpPr>
        <p:spPr bwMode="auto">
          <a:xfrm flipH="1" flipV="1">
            <a:off x="4321176" y="5128584"/>
            <a:ext cx="2838255" cy="1339017"/>
          </a:xfrm>
          <a:prstGeom prst="line">
            <a:avLst/>
          </a:prstGeom>
          <a:solidFill>
            <a:schemeClr val="accent1"/>
          </a:solidFill>
          <a:ln w="25400" cap="flat" cmpd="sng" algn="ctr">
            <a:solidFill>
              <a:srgbClr val="9955AA"/>
            </a:solidFill>
            <a:prstDash val="dash"/>
            <a:round/>
            <a:headEnd type="none" w="med" len="med"/>
            <a:tailEnd type="none" w="med" len="med"/>
          </a:ln>
          <a:effectLst/>
        </p:spPr>
      </p:cxnSp>
      <p:sp>
        <p:nvSpPr>
          <p:cNvPr id="142" name="TextBox 141"/>
          <p:cNvSpPr txBox="1"/>
          <p:nvPr/>
        </p:nvSpPr>
        <p:spPr>
          <a:xfrm>
            <a:off x="7496386" y="5931995"/>
            <a:ext cx="613252" cy="304382"/>
          </a:xfrm>
          <a:prstGeom prst="rect">
            <a:avLst/>
          </a:prstGeom>
          <a:noFill/>
        </p:spPr>
        <p:txBody>
          <a:bodyPr wrap="none" lIns="57598" tIns="28799" rIns="57598" bIns="28799" rtlCol="0">
            <a:spAutoFit/>
          </a:bodyPr>
          <a:lstStyle/>
          <a:p>
            <a:pPr algn="ctr"/>
            <a:r>
              <a:rPr lang="en-US" sz="800" dirty="0"/>
              <a:t>CUSTOMER</a:t>
            </a:r>
          </a:p>
          <a:p>
            <a:pPr algn="ctr"/>
            <a:r>
              <a:rPr lang="en-US" sz="800" dirty="0"/>
              <a:t>TENANT</a:t>
            </a:r>
          </a:p>
        </p:txBody>
      </p:sp>
      <p:grpSp>
        <p:nvGrpSpPr>
          <p:cNvPr id="143" name="Group 142"/>
          <p:cNvGrpSpPr/>
          <p:nvPr/>
        </p:nvGrpSpPr>
        <p:grpSpPr>
          <a:xfrm>
            <a:off x="1000953" y="3200400"/>
            <a:ext cx="1981423" cy="1882658"/>
            <a:chOff x="1781175" y="1144587"/>
            <a:chExt cx="1524000" cy="1447800"/>
          </a:xfrm>
        </p:grpSpPr>
        <p:sp>
          <p:nvSpPr>
            <p:cNvPr id="144" name="Cube 143"/>
            <p:cNvSpPr/>
            <p:nvPr/>
          </p:nvSpPr>
          <p:spPr bwMode="auto">
            <a:xfrm>
              <a:off x="1781175" y="1144587"/>
              <a:ext cx="1524000" cy="1447800"/>
            </a:xfrm>
            <a:prstGeom prst="cube">
              <a:avLst>
                <a:gd name="adj" fmla="val 4695"/>
              </a:avLst>
            </a:prstGeom>
            <a:solidFill>
              <a:srgbClr val="9955AA">
                <a:alpha val="54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576019"/>
              <a:endParaRPr lang="en-US" sz="2000">
                <a:solidFill>
                  <a:srgbClr val="000000"/>
                </a:solidFill>
                <a:latin typeface="Gill Sans" charset="0"/>
                <a:ea typeface="ヒラギノ角ゴ Pro W3" charset="0"/>
                <a:cs typeface="ヒラギノ角ゴ Pro W3" charset="0"/>
                <a:sym typeface="Gill Sans" charset="0"/>
              </a:endParaRPr>
            </a:p>
          </p:txBody>
        </p:sp>
        <p:pic>
          <p:nvPicPr>
            <p:cNvPr id="145" name="Picture 144"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448" y="1600312"/>
              <a:ext cx="509287" cy="409248"/>
            </a:xfrm>
            <a:prstGeom prst="rect">
              <a:avLst/>
            </a:prstGeom>
          </p:spPr>
        </p:pic>
        <p:pic>
          <p:nvPicPr>
            <p:cNvPr id="146" name="Picture 145"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175" y="1600312"/>
              <a:ext cx="509287" cy="409248"/>
            </a:xfrm>
            <a:prstGeom prst="rect">
              <a:avLst/>
            </a:prstGeom>
          </p:spPr>
        </p:pic>
      </p:grpSp>
      <p:cxnSp>
        <p:nvCxnSpPr>
          <p:cNvPr id="147" name="Straight Connector 146"/>
          <p:cNvCxnSpPr/>
          <p:nvPr/>
        </p:nvCxnSpPr>
        <p:spPr bwMode="auto">
          <a:xfrm flipH="1" flipV="1">
            <a:off x="2232649" y="5182145"/>
            <a:ext cx="4980334" cy="1553260"/>
          </a:xfrm>
          <a:prstGeom prst="line">
            <a:avLst/>
          </a:prstGeom>
          <a:solidFill>
            <a:schemeClr val="accent1"/>
          </a:solidFill>
          <a:ln w="25400" cap="flat" cmpd="sng" algn="ctr">
            <a:solidFill>
              <a:srgbClr val="9955AA"/>
            </a:solidFill>
            <a:prstDash val="dash"/>
            <a:round/>
            <a:headEnd type="none" w="med" len="med"/>
            <a:tailEnd type="none" w="med" len="med"/>
          </a:ln>
          <a:effectLst/>
        </p:spPr>
      </p:cxnSp>
      <p:cxnSp>
        <p:nvCxnSpPr>
          <p:cNvPr id="148" name="Straight Connector 147"/>
          <p:cNvCxnSpPr>
            <a:stCxn id="38" idx="0"/>
          </p:cNvCxnSpPr>
          <p:nvPr/>
        </p:nvCxnSpPr>
        <p:spPr bwMode="auto">
          <a:xfrm flipH="1" flipV="1">
            <a:off x="6356152" y="5128585"/>
            <a:ext cx="1050134" cy="1362267"/>
          </a:xfrm>
          <a:prstGeom prst="line">
            <a:avLst/>
          </a:prstGeom>
          <a:solidFill>
            <a:schemeClr val="accent1"/>
          </a:solidFill>
          <a:ln w="25400" cap="flat" cmpd="sng" algn="ctr">
            <a:solidFill>
              <a:srgbClr val="9955AA"/>
            </a:solidFill>
            <a:prstDash val="dash"/>
            <a:round/>
            <a:headEnd type="none" w="med" len="med"/>
            <a:tailEnd type="none" w="med" len="med"/>
          </a:ln>
          <a:effectLst/>
        </p:spPr>
      </p:cxnSp>
      <p:sp>
        <p:nvSpPr>
          <p:cNvPr id="149" name="TextBox 148"/>
          <p:cNvSpPr txBox="1"/>
          <p:nvPr/>
        </p:nvSpPr>
        <p:spPr>
          <a:xfrm>
            <a:off x="1000954" y="3363328"/>
            <a:ext cx="980340" cy="227438"/>
          </a:xfrm>
          <a:prstGeom prst="rect">
            <a:avLst/>
          </a:prstGeom>
          <a:solidFill>
            <a:schemeClr val="tx1"/>
          </a:solidFill>
        </p:spPr>
        <p:txBody>
          <a:bodyPr wrap="none" lIns="57598" tIns="28799" rIns="57598" bIns="28799" rtlCol="0">
            <a:spAutoFit/>
          </a:bodyPr>
          <a:lstStyle/>
          <a:p>
            <a:r>
              <a:rPr lang="en-US" sz="1100" b="1" dirty="0">
                <a:solidFill>
                  <a:schemeClr val="bg1"/>
                </a:solidFill>
              </a:rPr>
              <a:t>Workspace A</a:t>
            </a:r>
          </a:p>
        </p:txBody>
      </p:sp>
      <p:sp>
        <p:nvSpPr>
          <p:cNvPr id="150" name="TextBox 149"/>
          <p:cNvSpPr txBox="1"/>
          <p:nvPr/>
        </p:nvSpPr>
        <p:spPr>
          <a:xfrm>
            <a:off x="3089481" y="3355127"/>
            <a:ext cx="969119" cy="227438"/>
          </a:xfrm>
          <a:prstGeom prst="rect">
            <a:avLst/>
          </a:prstGeom>
          <a:solidFill>
            <a:schemeClr val="tx1"/>
          </a:solidFill>
        </p:spPr>
        <p:txBody>
          <a:bodyPr wrap="none" lIns="57598" tIns="28799" rIns="57598" bIns="28799" rtlCol="0">
            <a:spAutoFit/>
          </a:bodyPr>
          <a:lstStyle/>
          <a:p>
            <a:r>
              <a:rPr lang="en-US" sz="1100" b="1" dirty="0">
                <a:solidFill>
                  <a:schemeClr val="bg1"/>
                </a:solidFill>
              </a:rPr>
              <a:t>Workspace B</a:t>
            </a:r>
          </a:p>
        </p:txBody>
      </p:sp>
      <p:sp>
        <p:nvSpPr>
          <p:cNvPr id="151" name="TextBox 150"/>
          <p:cNvSpPr txBox="1"/>
          <p:nvPr/>
        </p:nvSpPr>
        <p:spPr>
          <a:xfrm>
            <a:off x="5178008" y="3355127"/>
            <a:ext cx="965913" cy="227438"/>
          </a:xfrm>
          <a:prstGeom prst="rect">
            <a:avLst/>
          </a:prstGeom>
          <a:solidFill>
            <a:schemeClr val="tx1"/>
          </a:solidFill>
        </p:spPr>
        <p:txBody>
          <a:bodyPr wrap="none" lIns="57598" tIns="28799" rIns="57598" bIns="28799" rtlCol="0">
            <a:spAutoFit/>
          </a:bodyPr>
          <a:lstStyle/>
          <a:p>
            <a:r>
              <a:rPr lang="en-US" sz="1100" b="1" dirty="0">
                <a:solidFill>
                  <a:schemeClr val="bg1"/>
                </a:solidFill>
              </a:rPr>
              <a:t>Workspace C</a:t>
            </a:r>
          </a:p>
        </p:txBody>
      </p:sp>
      <p:pic>
        <p:nvPicPr>
          <p:cNvPr id="152" name="Picture 151"/>
          <p:cNvPicPr>
            <a:picLocks noChangeAspect="1"/>
          </p:cNvPicPr>
          <p:nvPr/>
        </p:nvPicPr>
        <p:blipFill>
          <a:blip r:embed="rId3"/>
          <a:stretch>
            <a:fillRect/>
          </a:stretch>
        </p:blipFill>
        <p:spPr>
          <a:xfrm>
            <a:off x="1482921" y="3950249"/>
            <a:ext cx="252141" cy="252182"/>
          </a:xfrm>
          <a:prstGeom prst="rect">
            <a:avLst/>
          </a:prstGeom>
          <a:noFill/>
          <a:ln>
            <a:noFill/>
          </a:ln>
        </p:spPr>
      </p:pic>
      <p:pic>
        <p:nvPicPr>
          <p:cNvPr id="153" name="Picture 152"/>
          <p:cNvPicPr>
            <a:picLocks noChangeAspect="1"/>
          </p:cNvPicPr>
          <p:nvPr/>
        </p:nvPicPr>
        <p:blipFill>
          <a:blip r:embed="rId3"/>
          <a:stretch>
            <a:fillRect/>
          </a:stretch>
        </p:blipFill>
        <p:spPr>
          <a:xfrm>
            <a:off x="3571449" y="3950250"/>
            <a:ext cx="252141" cy="252182"/>
          </a:xfrm>
          <a:prstGeom prst="rect">
            <a:avLst/>
          </a:prstGeom>
          <a:noFill/>
          <a:ln>
            <a:noFill/>
          </a:ln>
        </p:spPr>
      </p:pic>
      <p:pic>
        <p:nvPicPr>
          <p:cNvPr id="154" name="Picture 153"/>
          <p:cNvPicPr>
            <a:picLocks noChangeAspect="1"/>
          </p:cNvPicPr>
          <p:nvPr/>
        </p:nvPicPr>
        <p:blipFill>
          <a:blip r:embed="rId3"/>
          <a:stretch>
            <a:fillRect/>
          </a:stretch>
        </p:blipFill>
        <p:spPr>
          <a:xfrm>
            <a:off x="5636177" y="3950250"/>
            <a:ext cx="252141" cy="252182"/>
          </a:xfrm>
          <a:prstGeom prst="rect">
            <a:avLst/>
          </a:prstGeom>
          <a:noFill/>
          <a:ln>
            <a:noFill/>
          </a:ln>
        </p:spPr>
      </p:pic>
      <p:pic>
        <p:nvPicPr>
          <p:cNvPr id="155" name="Picture 154"/>
          <p:cNvPicPr>
            <a:picLocks noChangeAspect="1"/>
          </p:cNvPicPr>
          <p:nvPr/>
        </p:nvPicPr>
        <p:blipFill>
          <a:blip r:embed="rId4"/>
          <a:stretch>
            <a:fillRect/>
          </a:stretch>
        </p:blipFill>
        <p:spPr>
          <a:xfrm>
            <a:off x="2179098" y="3950250"/>
            <a:ext cx="279401" cy="267803"/>
          </a:xfrm>
          <a:prstGeom prst="rect">
            <a:avLst/>
          </a:prstGeom>
          <a:noFill/>
          <a:ln>
            <a:noFill/>
          </a:ln>
        </p:spPr>
      </p:pic>
      <p:pic>
        <p:nvPicPr>
          <p:cNvPr id="156" name="Picture 155"/>
          <p:cNvPicPr>
            <a:picLocks noChangeAspect="1"/>
          </p:cNvPicPr>
          <p:nvPr/>
        </p:nvPicPr>
        <p:blipFill>
          <a:blip r:embed="rId5"/>
          <a:stretch>
            <a:fillRect/>
          </a:stretch>
        </p:blipFill>
        <p:spPr>
          <a:xfrm>
            <a:off x="4267624" y="3950250"/>
            <a:ext cx="267760" cy="267803"/>
          </a:xfrm>
          <a:prstGeom prst="rect">
            <a:avLst/>
          </a:prstGeom>
          <a:noFill/>
          <a:ln>
            <a:noFill/>
          </a:ln>
        </p:spPr>
      </p:pic>
      <p:pic>
        <p:nvPicPr>
          <p:cNvPr id="157" name="Picture 156"/>
          <p:cNvPicPr>
            <a:picLocks noChangeAspect="1"/>
          </p:cNvPicPr>
          <p:nvPr/>
        </p:nvPicPr>
        <p:blipFill>
          <a:blip r:embed="rId6"/>
          <a:stretch>
            <a:fillRect/>
          </a:stretch>
        </p:blipFill>
        <p:spPr>
          <a:xfrm>
            <a:off x="3551613" y="4561492"/>
            <a:ext cx="267760" cy="215971"/>
          </a:xfrm>
          <a:prstGeom prst="rect">
            <a:avLst/>
          </a:prstGeom>
          <a:noFill/>
          <a:ln>
            <a:noFill/>
          </a:ln>
        </p:spPr>
      </p:pic>
      <p:pic>
        <p:nvPicPr>
          <p:cNvPr id="158" name="Picture 157"/>
          <p:cNvPicPr>
            <a:picLocks noChangeAspect="1"/>
          </p:cNvPicPr>
          <p:nvPr/>
        </p:nvPicPr>
        <p:blipFill>
          <a:blip r:embed="rId7"/>
          <a:stretch>
            <a:fillRect/>
          </a:stretch>
        </p:blipFill>
        <p:spPr>
          <a:xfrm>
            <a:off x="6034840" y="4549336"/>
            <a:ext cx="214208" cy="214243"/>
          </a:xfrm>
          <a:prstGeom prst="rect">
            <a:avLst/>
          </a:prstGeom>
          <a:noFill/>
          <a:ln>
            <a:noFill/>
          </a:ln>
        </p:spPr>
      </p:pic>
      <p:pic>
        <p:nvPicPr>
          <p:cNvPr id="159" name="Picture 158"/>
          <p:cNvPicPr>
            <a:picLocks noChangeAspect="1"/>
          </p:cNvPicPr>
          <p:nvPr/>
        </p:nvPicPr>
        <p:blipFill>
          <a:blip r:embed="rId8"/>
          <a:stretch>
            <a:fillRect/>
          </a:stretch>
        </p:blipFill>
        <p:spPr>
          <a:xfrm>
            <a:off x="6356152" y="3920490"/>
            <a:ext cx="295816" cy="295865"/>
          </a:xfrm>
          <a:prstGeom prst="rect">
            <a:avLst/>
          </a:prstGeom>
          <a:noFill/>
          <a:ln>
            <a:noFill/>
          </a:ln>
        </p:spPr>
      </p:pic>
      <p:pic>
        <p:nvPicPr>
          <p:cNvPr id="160" name="Picture 159" descr="t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54" y="4378736"/>
            <a:ext cx="662147" cy="532169"/>
          </a:xfrm>
          <a:prstGeom prst="rect">
            <a:avLst/>
          </a:prstGeom>
        </p:spPr>
      </p:pic>
      <p:pic>
        <p:nvPicPr>
          <p:cNvPr id="161" name="Picture 160"/>
          <p:cNvPicPr>
            <a:picLocks noChangeAspect="1"/>
          </p:cNvPicPr>
          <p:nvPr/>
        </p:nvPicPr>
        <p:blipFill>
          <a:blip r:embed="rId9"/>
          <a:stretch>
            <a:fillRect/>
          </a:stretch>
        </p:blipFill>
        <p:spPr>
          <a:xfrm>
            <a:off x="1804234" y="4485856"/>
            <a:ext cx="304576" cy="304626"/>
          </a:xfrm>
          <a:prstGeom prst="rect">
            <a:avLst/>
          </a:prstGeom>
        </p:spPr>
      </p:pic>
      <p:grpSp>
        <p:nvGrpSpPr>
          <p:cNvPr id="162" name="Group 161"/>
          <p:cNvGrpSpPr/>
          <p:nvPr/>
        </p:nvGrpSpPr>
        <p:grpSpPr>
          <a:xfrm>
            <a:off x="5178008" y="3628885"/>
            <a:ext cx="1981423" cy="107122"/>
            <a:chOff x="7800975" y="3125787"/>
            <a:chExt cx="2819400" cy="152400"/>
          </a:xfrm>
        </p:grpSpPr>
        <p:cxnSp>
          <p:nvCxnSpPr>
            <p:cNvPr id="163" name="Straight Connector 162"/>
            <p:cNvCxnSpPr/>
            <p:nvPr/>
          </p:nvCxnSpPr>
          <p:spPr bwMode="auto">
            <a:xfrm flipH="1">
              <a:off x="7800975" y="3278187"/>
              <a:ext cx="2667000" cy="0"/>
            </a:xfrm>
            <a:prstGeom prst="line">
              <a:avLst/>
            </a:prstGeom>
            <a:solidFill>
              <a:schemeClr val="accent1"/>
            </a:solidFill>
            <a:ln w="25400" cap="flat" cmpd="sng" algn="ctr">
              <a:solidFill>
                <a:srgbClr val="E9C6FF"/>
              </a:solidFill>
              <a:prstDash val="solid"/>
              <a:round/>
              <a:headEnd type="none" w="med" len="med"/>
              <a:tailEnd type="none" w="med" len="med"/>
            </a:ln>
            <a:effectLst/>
          </p:spPr>
        </p:cxnSp>
        <p:cxnSp>
          <p:nvCxnSpPr>
            <p:cNvPr id="164" name="Straight Connector 163"/>
            <p:cNvCxnSpPr/>
            <p:nvPr/>
          </p:nvCxnSpPr>
          <p:spPr bwMode="auto">
            <a:xfrm flipV="1">
              <a:off x="10467975" y="3125787"/>
              <a:ext cx="152400" cy="152400"/>
            </a:xfrm>
            <a:prstGeom prst="line">
              <a:avLst/>
            </a:prstGeom>
            <a:solidFill>
              <a:schemeClr val="accent1"/>
            </a:solidFill>
            <a:ln w="25400" cap="flat" cmpd="sng" algn="ctr">
              <a:solidFill>
                <a:srgbClr val="E9C6FF"/>
              </a:solidFill>
              <a:prstDash val="solid"/>
              <a:round/>
              <a:headEnd type="none" w="med" len="med"/>
              <a:tailEnd type="none" w="med" len="med"/>
            </a:ln>
            <a:effectLst/>
          </p:spPr>
        </p:cxnSp>
      </p:grpSp>
      <p:grpSp>
        <p:nvGrpSpPr>
          <p:cNvPr id="165" name="Group 164"/>
          <p:cNvGrpSpPr/>
          <p:nvPr/>
        </p:nvGrpSpPr>
        <p:grpSpPr>
          <a:xfrm>
            <a:off x="3089481" y="3632849"/>
            <a:ext cx="1981423" cy="107122"/>
            <a:chOff x="7800975" y="3125787"/>
            <a:chExt cx="2819400" cy="152400"/>
          </a:xfrm>
        </p:grpSpPr>
        <p:cxnSp>
          <p:nvCxnSpPr>
            <p:cNvPr id="166" name="Straight Connector 165"/>
            <p:cNvCxnSpPr/>
            <p:nvPr/>
          </p:nvCxnSpPr>
          <p:spPr bwMode="auto">
            <a:xfrm flipH="1">
              <a:off x="7800975" y="3278187"/>
              <a:ext cx="2667000" cy="0"/>
            </a:xfrm>
            <a:prstGeom prst="line">
              <a:avLst/>
            </a:prstGeom>
            <a:solidFill>
              <a:schemeClr val="accent1"/>
            </a:solidFill>
            <a:ln w="25400" cap="flat" cmpd="sng" algn="ctr">
              <a:solidFill>
                <a:srgbClr val="E9C6FF"/>
              </a:solidFill>
              <a:prstDash val="solid"/>
              <a:round/>
              <a:headEnd type="none" w="med" len="med"/>
              <a:tailEnd type="none" w="med" len="med"/>
            </a:ln>
            <a:effectLst/>
          </p:spPr>
        </p:cxnSp>
        <p:cxnSp>
          <p:nvCxnSpPr>
            <p:cNvPr id="167" name="Straight Connector 166"/>
            <p:cNvCxnSpPr/>
            <p:nvPr/>
          </p:nvCxnSpPr>
          <p:spPr bwMode="auto">
            <a:xfrm flipV="1">
              <a:off x="10467975" y="3125787"/>
              <a:ext cx="152400" cy="152400"/>
            </a:xfrm>
            <a:prstGeom prst="line">
              <a:avLst/>
            </a:prstGeom>
            <a:solidFill>
              <a:schemeClr val="accent1"/>
            </a:solidFill>
            <a:ln w="25400" cap="flat" cmpd="sng" algn="ctr">
              <a:solidFill>
                <a:srgbClr val="E9C6FF"/>
              </a:solidFill>
              <a:prstDash val="solid"/>
              <a:round/>
              <a:headEnd type="none" w="med" len="med"/>
              <a:tailEnd type="none" w="med" len="med"/>
            </a:ln>
            <a:effectLst/>
          </p:spPr>
        </p:cxnSp>
      </p:grpSp>
      <p:grpSp>
        <p:nvGrpSpPr>
          <p:cNvPr id="168" name="Group 167"/>
          <p:cNvGrpSpPr/>
          <p:nvPr/>
        </p:nvGrpSpPr>
        <p:grpSpPr>
          <a:xfrm>
            <a:off x="1000953" y="3632849"/>
            <a:ext cx="1981423" cy="107122"/>
            <a:chOff x="7800975" y="3125787"/>
            <a:chExt cx="2819400" cy="152400"/>
          </a:xfrm>
        </p:grpSpPr>
        <p:cxnSp>
          <p:nvCxnSpPr>
            <p:cNvPr id="169" name="Straight Connector 168"/>
            <p:cNvCxnSpPr/>
            <p:nvPr/>
          </p:nvCxnSpPr>
          <p:spPr bwMode="auto">
            <a:xfrm flipH="1">
              <a:off x="7800975" y="3278187"/>
              <a:ext cx="2667000" cy="0"/>
            </a:xfrm>
            <a:prstGeom prst="line">
              <a:avLst/>
            </a:prstGeom>
            <a:solidFill>
              <a:schemeClr val="accent1"/>
            </a:solidFill>
            <a:ln w="25400" cap="flat" cmpd="sng" algn="ctr">
              <a:solidFill>
                <a:srgbClr val="E9C6FF"/>
              </a:solidFill>
              <a:prstDash val="solid"/>
              <a:round/>
              <a:headEnd type="none" w="med" len="med"/>
              <a:tailEnd type="none" w="med" len="med"/>
            </a:ln>
            <a:effectLst/>
          </p:spPr>
        </p:cxnSp>
        <p:cxnSp>
          <p:nvCxnSpPr>
            <p:cNvPr id="170" name="Straight Connector 169"/>
            <p:cNvCxnSpPr/>
            <p:nvPr/>
          </p:nvCxnSpPr>
          <p:spPr bwMode="auto">
            <a:xfrm flipV="1">
              <a:off x="10467975" y="3125787"/>
              <a:ext cx="152400" cy="152400"/>
            </a:xfrm>
            <a:prstGeom prst="line">
              <a:avLst/>
            </a:prstGeom>
            <a:solidFill>
              <a:schemeClr val="accent1"/>
            </a:solidFill>
            <a:ln w="25400" cap="flat" cmpd="sng" algn="ctr">
              <a:solidFill>
                <a:srgbClr val="E9C6FF"/>
              </a:solidFill>
              <a:prstDash val="solid"/>
              <a:round/>
              <a:headEnd type="none" w="med" len="med"/>
              <a:tailEnd type="none" w="med" len="med"/>
            </a:ln>
            <a:effectLst/>
          </p:spPr>
        </p:cxnSp>
      </p:grpSp>
      <p:cxnSp>
        <p:nvCxnSpPr>
          <p:cNvPr id="171" name="Curved Connector 170"/>
          <p:cNvCxnSpPr>
            <a:endCxn id="11" idx="1"/>
          </p:cNvCxnSpPr>
          <p:nvPr/>
        </p:nvCxnSpPr>
        <p:spPr bwMode="auto">
          <a:xfrm>
            <a:off x="2661066" y="4057372"/>
            <a:ext cx="701802" cy="590885"/>
          </a:xfrm>
          <a:prstGeom prst="curvedConnector3">
            <a:avLst>
              <a:gd name="adj1" fmla="val 50000"/>
            </a:avLst>
          </a:prstGeom>
          <a:ln>
            <a:solidFill>
              <a:srgbClr val="FF0000"/>
            </a:solidFill>
            <a:prstDash val="sysDash"/>
            <a:headEnd type="arrow"/>
            <a:tailEnd type="arrow"/>
          </a:ln>
        </p:spPr>
        <p:style>
          <a:lnRef idx="3">
            <a:schemeClr val="dk1"/>
          </a:lnRef>
          <a:fillRef idx="0">
            <a:schemeClr val="dk1"/>
          </a:fillRef>
          <a:effectRef idx="2">
            <a:schemeClr val="dk1"/>
          </a:effectRef>
          <a:fontRef idx="minor">
            <a:schemeClr val="tx1"/>
          </a:fontRef>
        </p:style>
      </p:cxnSp>
      <p:cxnSp>
        <p:nvCxnSpPr>
          <p:cNvPr id="172" name="Curved Connector 171"/>
          <p:cNvCxnSpPr>
            <a:stCxn id="9" idx="0"/>
          </p:cNvCxnSpPr>
          <p:nvPr/>
        </p:nvCxnSpPr>
        <p:spPr bwMode="auto">
          <a:xfrm rot="16200000" flipH="1">
            <a:off x="4437673" y="3049273"/>
            <a:ext cx="264365" cy="1751828"/>
          </a:xfrm>
          <a:prstGeom prst="curvedConnector4">
            <a:avLst>
              <a:gd name="adj1" fmla="val -330934"/>
              <a:gd name="adj2" fmla="val 59449"/>
            </a:avLst>
          </a:prstGeom>
          <a:ln>
            <a:solidFill>
              <a:srgbClr val="FF0000"/>
            </a:solidFill>
            <a:prstDash val="sysDash"/>
            <a:headEnd type="arrow"/>
            <a:tailEnd type="arrow"/>
          </a:ln>
        </p:spPr>
        <p:style>
          <a:lnRef idx="3">
            <a:schemeClr val="dk1"/>
          </a:lnRef>
          <a:fillRef idx="0">
            <a:schemeClr val="dk1"/>
          </a:fillRef>
          <a:effectRef idx="2">
            <a:schemeClr val="dk1"/>
          </a:effectRef>
          <a:fontRef idx="minor">
            <a:schemeClr val="tx1"/>
          </a:fontRef>
        </p:style>
      </p:cxnSp>
      <p:sp>
        <p:nvSpPr>
          <p:cNvPr id="175" name="TextBox 174"/>
          <p:cNvSpPr txBox="1"/>
          <p:nvPr/>
        </p:nvSpPr>
        <p:spPr>
          <a:xfrm>
            <a:off x="9472994" y="2335212"/>
            <a:ext cx="6061814" cy="5693866"/>
          </a:xfrm>
          <a:prstGeom prst="rect">
            <a:avLst/>
          </a:prstGeom>
          <a:noFill/>
        </p:spPr>
        <p:txBody>
          <a:bodyPr wrap="square" rtlCol="0">
            <a:spAutoFit/>
          </a:bodyPr>
          <a:lstStyle/>
          <a:p>
            <a:r>
              <a:rPr lang="en-US" sz="2800" b="1" dirty="0" smtClean="0">
                <a:cs typeface="Calibri" pitchFamily="34" charset="0"/>
              </a:rPr>
              <a:t>Relationship Types:</a:t>
            </a:r>
            <a:endParaRPr lang="en-US" sz="2800" b="1" dirty="0">
              <a:cs typeface="Calibri" pitchFamily="34" charset="0"/>
            </a:endParaRPr>
          </a:p>
          <a:p>
            <a:pPr marL="342900" indent="-342900">
              <a:buFont typeface="Wingdings" panose="05000000000000000000" pitchFamily="2" charset="2"/>
              <a:buChar char="§"/>
            </a:pPr>
            <a:r>
              <a:rPr lang="en-US" sz="2400" b="1" dirty="0" smtClean="0">
                <a:cs typeface="Calibri" pitchFamily="34" charset="0"/>
              </a:rPr>
              <a:t>Bill of Materials: </a:t>
            </a:r>
            <a:r>
              <a:rPr lang="en-US" sz="2400" dirty="0" smtClean="0">
                <a:cs typeface="Calibri" pitchFamily="34" charset="0"/>
              </a:rPr>
              <a:t>Hierarchical relationship between items of the same workspace or any other workspace</a:t>
            </a:r>
          </a:p>
          <a:p>
            <a:pPr marL="342900" indent="-342900">
              <a:buFont typeface="Wingdings" panose="05000000000000000000" pitchFamily="2" charset="2"/>
              <a:buChar char="§"/>
            </a:pPr>
            <a:endParaRPr lang="en-US" sz="2400" dirty="0" smtClean="0">
              <a:cs typeface="Calibri" pitchFamily="34" charset="0"/>
            </a:endParaRPr>
          </a:p>
          <a:p>
            <a:pPr marL="342900" indent="-342900">
              <a:buFont typeface="Wingdings" panose="05000000000000000000" pitchFamily="2" charset="2"/>
              <a:buChar char="§"/>
            </a:pPr>
            <a:r>
              <a:rPr lang="en-US" sz="2400" b="1" dirty="0" smtClean="0">
                <a:cs typeface="Calibri" pitchFamily="34" charset="0"/>
              </a:rPr>
              <a:t>Relationships Tab: </a:t>
            </a:r>
            <a:r>
              <a:rPr lang="en-US" sz="2400" dirty="0" err="1" smtClean="0">
                <a:cs typeface="Calibri" pitchFamily="34" charset="0"/>
              </a:rPr>
              <a:t>Uni</a:t>
            </a:r>
            <a:r>
              <a:rPr lang="en-US" sz="2400" dirty="0" smtClean="0">
                <a:cs typeface="Calibri" pitchFamily="34" charset="0"/>
              </a:rPr>
              <a:t>/Bi-directional item-to-item relationships</a:t>
            </a:r>
          </a:p>
          <a:p>
            <a:pPr marL="342900" indent="-342900">
              <a:buFont typeface="Wingdings" panose="05000000000000000000" pitchFamily="2" charset="2"/>
              <a:buChar char="§"/>
            </a:pPr>
            <a:endParaRPr lang="en-US" sz="2400" dirty="0" smtClean="0">
              <a:cs typeface="Calibri" pitchFamily="34" charset="0"/>
            </a:endParaRPr>
          </a:p>
          <a:p>
            <a:pPr marL="342900" indent="-342900">
              <a:buFont typeface="Wingdings" panose="05000000000000000000" pitchFamily="2" charset="2"/>
              <a:buChar char="§"/>
            </a:pPr>
            <a:r>
              <a:rPr lang="en-US" sz="2400" b="1" dirty="0" smtClean="0">
                <a:cs typeface="Calibri" pitchFamily="34" charset="0"/>
              </a:rPr>
              <a:t>Workflow Items Tab: </a:t>
            </a:r>
            <a:r>
              <a:rPr lang="en-US" sz="2400" dirty="0" smtClean="0">
                <a:cs typeface="Calibri" pitchFamily="34" charset="0"/>
              </a:rPr>
              <a:t>Groups of items for many workspaces to promote through user defined lifecycle processes</a:t>
            </a:r>
          </a:p>
          <a:p>
            <a:pPr marL="342900" indent="-342900">
              <a:buFont typeface="Wingdings" panose="05000000000000000000" pitchFamily="2" charset="2"/>
              <a:buChar char="§"/>
            </a:pPr>
            <a:endParaRPr lang="en-US" sz="2400" dirty="0" smtClean="0">
              <a:cs typeface="Calibri" pitchFamily="34" charset="0"/>
            </a:endParaRPr>
          </a:p>
          <a:p>
            <a:pPr marL="342900" indent="-342900">
              <a:buFont typeface="Wingdings" panose="05000000000000000000" pitchFamily="2" charset="2"/>
              <a:buChar char="§"/>
            </a:pPr>
            <a:r>
              <a:rPr lang="en-US" sz="2400" b="1" dirty="0" smtClean="0">
                <a:cs typeface="Calibri" pitchFamily="34" charset="0"/>
              </a:rPr>
              <a:t>Project Management Tab: </a:t>
            </a:r>
            <a:r>
              <a:rPr lang="en-US" sz="2400" dirty="0" smtClean="0">
                <a:cs typeface="Calibri" pitchFamily="34" charset="0"/>
              </a:rPr>
              <a:t>Linking items from many workspaces into the Project Management Tab</a:t>
            </a:r>
          </a:p>
        </p:txBody>
      </p:sp>
    </p:spTree>
    <p:extLst>
      <p:ext uri="{BB962C8B-B14F-4D97-AF65-F5344CB8AC3E}">
        <p14:creationId xmlns:p14="http://schemas.microsoft.com/office/powerpoint/2010/main" val="3155463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Theme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dk1"/>
        </a:lnRef>
        <a:fillRef idx="3">
          <a:schemeClr val="dk1"/>
        </a:fillRef>
        <a:effectRef idx="2">
          <a:schemeClr val="dk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utodesk Theme">
  <a:themeElements>
    <a:clrScheme name="Autodesk Theme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dk1"/>
        </a:lnRef>
        <a:fillRef idx="3">
          <a:schemeClr val="dk1"/>
        </a:fillRef>
        <a:effectRef idx="2">
          <a:schemeClr val="dk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Autodesk Theme">
  <a:themeElements>
    <a:clrScheme name="Autodesk Theme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dk1"/>
        </a:lnRef>
        <a:fillRef idx="3">
          <a:schemeClr val="dk1"/>
        </a:fillRef>
        <a:effectRef idx="2">
          <a:schemeClr val="dk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Autodesk Theme">
  <a:themeElements>
    <a:clrScheme name="Autodesk Theme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dk1"/>
        </a:lnRef>
        <a:fillRef idx="3">
          <a:schemeClr val="dk1"/>
        </a:fillRef>
        <a:effectRef idx="2">
          <a:schemeClr val="dk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0901408418A34781FB58955B5A4898" ma:contentTypeVersion="15" ma:contentTypeDescription="Create a new document." ma:contentTypeScope="" ma:versionID="f12e08a9d6519e85891a50c23753a3a4">
  <xsd:schema xmlns:xsd="http://www.w3.org/2001/XMLSchema" xmlns:xs="http://www.w3.org/2001/XMLSchema" xmlns:p="http://schemas.microsoft.com/office/2006/metadata/properties" xmlns:ns2="1ba95b48-ff86-4a97-8c0c-72e879096207" xmlns:ns3="9fdfbe47-238d-48cf-9155-9e32c0ba9ffc" xmlns:ns4="03b2d373-c9ab-4c73-bd20-f3f93986c287" targetNamespace="http://schemas.microsoft.com/office/2006/metadata/properties" ma:root="true" ma:fieldsID="437f2f10dc086fea1c5c6071de2c0c10" ns2:_="" ns3:_="" ns4:_="">
    <xsd:import namespace="1ba95b48-ff86-4a97-8c0c-72e879096207"/>
    <xsd:import namespace="9fdfbe47-238d-48cf-9155-9e32c0ba9ffc"/>
    <xsd:import namespace="03b2d373-c9ab-4c73-bd20-f3f93986c287"/>
    <xsd:element name="properties">
      <xsd:complexType>
        <xsd:sequence>
          <xsd:element name="documentManagement">
            <xsd:complexType>
              <xsd:all>
                <xsd:element ref="ns2:SharedWithUsers" minOccurs="0"/>
                <xsd:element ref="ns3:SharingHintHash" minOccurs="0"/>
                <xsd:element ref="ns3:SharedWithDetails" minOccurs="0"/>
                <xsd:element ref="ns4:MediaServiceMetadata" minOccurs="0"/>
                <xsd:element ref="ns4:MediaServiceFastMetadata" minOccurs="0"/>
                <xsd:element ref="ns4:MediaServiceDateTaken" minOccurs="0"/>
                <xsd:element ref="ns4:MediaServiceEventHashCode" minOccurs="0"/>
                <xsd:element ref="ns4:MediaServiceGenerationTime" minOccurs="0"/>
                <xsd:element ref="ns4:MediaServiceOCR" minOccurs="0"/>
                <xsd:element ref="ns4:MediaServiceAutoKeyPoints" minOccurs="0"/>
                <xsd:element ref="ns4:MediaServiceKeyPoint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a95b48-ff86-4a97-8c0c-72e87909620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21" nillable="true" ma:displayName="Taxonomy Catch All Column" ma:hidden="true" ma:list="{04ce25b9-7935-43e9-b826-a5174d04766d}" ma:internalName="TaxCatchAll" ma:showField="CatchAllData" ma:web="1ba95b48-ff86-4a97-8c0c-72e87909620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fdfbe47-238d-48cf-9155-9e32c0ba9ffc"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b2d373-c9ab-4c73-bd20-f3f93986c28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a63c7ac-441e-4a27-a67b-4f073a988be0"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3b2d373-c9ab-4c73-bd20-f3f93986c287">
      <Terms xmlns="http://schemas.microsoft.com/office/infopath/2007/PartnerControls"/>
    </lcf76f155ced4ddcb4097134ff3c332f>
    <TaxCatchAll xmlns="1ba95b48-ff86-4a97-8c0c-72e879096207" xsi:nil="true"/>
  </documentManagement>
</p:properties>
</file>

<file path=customXml/itemProps1.xml><?xml version="1.0" encoding="utf-8"?>
<ds:datastoreItem xmlns:ds="http://schemas.openxmlformats.org/officeDocument/2006/customXml" ds:itemID="{8E05CA44-58E4-423A-BBDC-07734E8AD836}">
  <ds:schemaRefs>
    <ds:schemaRef ds:uri="http://schemas.microsoft.com/sharepoint/v3/contenttype/forms"/>
  </ds:schemaRefs>
</ds:datastoreItem>
</file>

<file path=customXml/itemProps2.xml><?xml version="1.0" encoding="utf-8"?>
<ds:datastoreItem xmlns:ds="http://schemas.openxmlformats.org/officeDocument/2006/customXml" ds:itemID="{E955AD91-28A1-4FB4-9034-8C8700B589C6}"/>
</file>

<file path=customXml/itemProps3.xml><?xml version="1.0" encoding="utf-8"?>
<ds:datastoreItem xmlns:ds="http://schemas.openxmlformats.org/officeDocument/2006/customXml" ds:itemID="{FA314CDE-86CA-431D-8DFB-09CB2B392E1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15027</TotalTime>
  <Words>2109</Words>
  <Application>Microsoft Office PowerPoint</Application>
  <PresentationFormat>Custom</PresentationFormat>
  <Paragraphs>560</Paragraphs>
  <Slides>56</Slides>
  <Notes>13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56</vt:i4>
      </vt:variant>
    </vt:vector>
  </HeadingPairs>
  <TitlesOfParts>
    <vt:vector size="66" baseType="lpstr">
      <vt:lpstr>Arial</vt:lpstr>
      <vt:lpstr>Calibri</vt:lpstr>
      <vt:lpstr>Frutiger Next LT W1G</vt:lpstr>
      <vt:lpstr>Gill Sans</vt:lpstr>
      <vt:lpstr>Wingdings</vt:lpstr>
      <vt:lpstr>ヒラギノ角ゴ Pro W3</vt:lpstr>
      <vt:lpstr>Autodesk Theme</vt:lpstr>
      <vt:lpstr>1_Autodesk Theme</vt:lpstr>
      <vt:lpstr>2_Autodesk Theme</vt:lpstr>
      <vt:lpstr>4_Autodesk Theme</vt:lpstr>
      <vt:lpstr>PowerPoint Presentation</vt:lpstr>
      <vt:lpstr>Learning Objectives  Site Administration</vt:lpstr>
      <vt:lpstr>PowerPoint Presentation</vt:lpstr>
      <vt:lpstr>Workspaces</vt:lpstr>
      <vt:lpstr>Creating a Workspace</vt:lpstr>
      <vt:lpstr>App Store</vt:lpstr>
      <vt:lpstr>Workspace Types</vt:lpstr>
      <vt:lpstr>Managing a Workspace</vt:lpstr>
      <vt:lpstr>Relationships</vt:lpstr>
      <vt:lpstr>Workspace Relationships</vt:lpstr>
      <vt:lpstr>PowerPoint Presentation</vt:lpstr>
      <vt:lpstr>PowerPoint Presentation</vt:lpstr>
      <vt:lpstr>Groups</vt:lpstr>
      <vt:lpstr>PowerPoint Presentation</vt:lpstr>
      <vt:lpstr>Exercises 1 - 2</vt:lpstr>
      <vt:lpstr>PowerPoint Presentation</vt:lpstr>
      <vt:lpstr>End Result </vt:lpstr>
      <vt:lpstr>Sections</vt:lpstr>
      <vt:lpstr>Fields</vt:lpstr>
      <vt:lpstr>Special Field Types: Auto Number</vt:lpstr>
      <vt:lpstr>Special Field Types: Pick List</vt:lpstr>
      <vt:lpstr>Special Field Types: Pick List</vt:lpstr>
      <vt:lpstr>Matrix</vt:lpstr>
      <vt:lpstr>Cloning Fields</vt:lpstr>
      <vt:lpstr>Item Descriptor</vt:lpstr>
      <vt:lpstr>Tabs</vt:lpstr>
      <vt:lpstr>Tabs</vt:lpstr>
      <vt:lpstr>Grid Tab</vt:lpstr>
      <vt:lpstr>PowerPoint Presentation</vt:lpstr>
      <vt:lpstr>PowerPoint Presentation</vt:lpstr>
      <vt:lpstr>PowerPoint Presentation</vt:lpstr>
      <vt:lpstr>Exercises 3 - 5</vt:lpstr>
      <vt:lpstr>PowerPoint Presentation</vt:lpstr>
      <vt:lpstr>Workflow</vt:lpstr>
      <vt:lpstr>Workflow States &amp; Transitions</vt:lpstr>
      <vt:lpstr>Workflow Permission</vt:lpstr>
      <vt:lpstr>Workflow Editor</vt:lpstr>
      <vt:lpstr>Transition Properties</vt:lpstr>
      <vt:lpstr>Workflow Notifications</vt:lpstr>
      <vt:lpstr>Workflow Permissions</vt:lpstr>
      <vt:lpstr>Dedicated Workflow Permission Role</vt:lpstr>
      <vt:lpstr>PowerPoint Presentation</vt:lpstr>
      <vt:lpstr>Exercises 6 - 10</vt:lpstr>
      <vt:lpstr>PowerPoint Presentation</vt:lpstr>
      <vt:lpstr>PowerPoint Presentation</vt:lpstr>
      <vt:lpstr>PowerPoint Presentation</vt:lpstr>
      <vt:lpstr>PowerPoint Presentation</vt:lpstr>
      <vt:lpstr>PowerPoint Presentation</vt:lpstr>
      <vt:lpstr>PowerPoint Presentation</vt:lpstr>
      <vt:lpstr>Exercise 11</vt:lpstr>
      <vt:lpstr>PowerPoint Presentation</vt:lpstr>
      <vt:lpstr>PowerPoint Presentation</vt:lpstr>
      <vt:lpstr>PowerPoint Presentation</vt:lpstr>
      <vt:lpstr>Exercises 12 - 13</vt:lpstr>
      <vt:lpstr>PowerPoint Presentation</vt:lpstr>
      <vt:lpstr>PowerPoint Presentation</vt:lpstr>
    </vt:vector>
  </TitlesOfParts>
  <Company>Autodesk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Pasquale Volpintesta</dc:creator>
  <cp:lastModifiedBy>Sara Murray</cp:lastModifiedBy>
  <cp:revision>699</cp:revision>
  <dcterms:created xsi:type="dcterms:W3CDTF">2012-10-19T15:38:24Z</dcterms:created>
  <dcterms:modified xsi:type="dcterms:W3CDTF">2016-10-26T19:13:09Z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0x0101005D0901408418A34781FB58955B5A4898</vt:lpwstr>
  </property>
  <property fmtid="{D5CDD505-2E9C-101B-9397-08002B2CF9AE}" pid="3" name="MediaServiceImageTags">
    <vt:lpwstr/>
  </property>
</Properties>
</file>